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2"/>
  </p:notesMasterIdLst>
  <p:sldIdLst>
    <p:sldId id="278" r:id="rId2"/>
    <p:sldId id="297" r:id="rId3"/>
    <p:sldId id="298" r:id="rId4"/>
    <p:sldId id="279" r:id="rId5"/>
    <p:sldId id="314" r:id="rId6"/>
    <p:sldId id="315" r:id="rId7"/>
    <p:sldId id="304" r:id="rId8"/>
    <p:sldId id="306" r:id="rId9"/>
    <p:sldId id="307" r:id="rId10"/>
    <p:sldId id="309" r:id="rId11"/>
    <p:sldId id="310" r:id="rId12"/>
    <p:sldId id="311" r:id="rId13"/>
    <p:sldId id="300" r:id="rId14"/>
    <p:sldId id="319" r:id="rId15"/>
    <p:sldId id="321" r:id="rId16"/>
    <p:sldId id="318" r:id="rId17"/>
    <p:sldId id="320" r:id="rId18"/>
    <p:sldId id="322" r:id="rId19"/>
    <p:sldId id="283" r:id="rId20"/>
    <p:sldId id="312"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664" autoAdjust="0"/>
  </p:normalViewPr>
  <p:slideViewPr>
    <p:cSldViewPr>
      <p:cViewPr varScale="1">
        <p:scale>
          <a:sx n="98" d="100"/>
          <a:sy n="98" d="100"/>
        </p:scale>
        <p:origin x="197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1" Type="http://schemas.openxmlformats.org/officeDocument/2006/relationships/image" Target="../media/image10.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934486-B000-4F10-9A4C-8D97E222610D}"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ru-RU"/>
        </a:p>
      </dgm:t>
    </dgm:pt>
    <dgm:pt modelId="{FA8FCA1E-8AF4-4643-B690-21451F1D2B4D}">
      <dgm:prSet phldrT="[Текст]"/>
      <dgm:spPr>
        <a:solidFill>
          <a:schemeClr val="accent1"/>
        </a:solidFill>
      </dgm:spPr>
      <dgm:t>
        <a:bodyPr/>
        <a:lstStyle/>
        <a:p>
          <a:r>
            <a:rPr lang="ru-RU" b="1" dirty="0" smtClean="0">
              <a:latin typeface="Times New Roman" pitchFamily="18" charset="0"/>
              <a:cs typeface="Times New Roman" pitchFamily="18" charset="0"/>
            </a:rPr>
            <a:t>ФГОС дошкольного образования. Приказ </a:t>
          </a:r>
          <a:r>
            <a:rPr lang="ru-RU" b="1" dirty="0" err="1" smtClean="0">
              <a:latin typeface="Times New Roman" pitchFamily="18" charset="0"/>
              <a:cs typeface="Times New Roman" pitchFamily="18" charset="0"/>
            </a:rPr>
            <a:t>Минобрнауки</a:t>
          </a:r>
          <a:r>
            <a:rPr lang="ru-RU" b="1" dirty="0" smtClean="0">
              <a:latin typeface="Times New Roman" pitchFamily="18" charset="0"/>
              <a:cs typeface="Times New Roman" pitchFamily="18" charset="0"/>
            </a:rPr>
            <a:t> России от 17 октября 2013 г. N 1155</a:t>
          </a:r>
          <a:endParaRPr lang="ru-RU" dirty="0">
            <a:latin typeface="Times New Roman" pitchFamily="18" charset="0"/>
            <a:cs typeface="Times New Roman" pitchFamily="18" charset="0"/>
          </a:endParaRPr>
        </a:p>
      </dgm:t>
    </dgm:pt>
    <dgm:pt modelId="{CA2E4FC6-04A8-4426-9F47-8B5C7CE3DF9E}" type="parTrans" cxnId="{132A18D8-D5C8-4DAC-8AA8-7E1D7015A15B}">
      <dgm:prSet/>
      <dgm:spPr/>
      <dgm:t>
        <a:bodyPr/>
        <a:lstStyle/>
        <a:p>
          <a:endParaRPr lang="ru-RU">
            <a:latin typeface="Times New Roman" pitchFamily="18" charset="0"/>
            <a:cs typeface="Times New Roman" pitchFamily="18" charset="0"/>
          </a:endParaRPr>
        </a:p>
      </dgm:t>
    </dgm:pt>
    <dgm:pt modelId="{4CB85DAF-D595-4719-B582-105CAF45461F}" type="sibTrans" cxnId="{132A18D8-D5C8-4DAC-8AA8-7E1D7015A15B}">
      <dgm:prSet/>
      <dgm:spPr>
        <a:gradFill rotWithShape="0">
          <a:gsLst>
            <a:gs pos="0">
              <a:srgbClr val="5E9EFF">
                <a:lumMod val="13000"/>
              </a:srgbClr>
            </a:gs>
            <a:gs pos="53000">
              <a:srgbClr val="85C2FF"/>
            </a:gs>
            <a:gs pos="87000">
              <a:srgbClr val="C4D6EB"/>
            </a:gs>
            <a:gs pos="89000">
              <a:srgbClr val="FFEBFA"/>
            </a:gs>
          </a:gsLst>
          <a:lin ang="5400000" scaled="0"/>
        </a:gradFill>
      </dgm:spPr>
      <dgm:t>
        <a:bodyPr/>
        <a:lstStyle/>
        <a:p>
          <a:endParaRPr lang="ru-RU">
            <a:latin typeface="Times New Roman" pitchFamily="18" charset="0"/>
            <a:cs typeface="Times New Roman" pitchFamily="18" charset="0"/>
          </a:endParaRPr>
        </a:p>
      </dgm:t>
    </dgm:pt>
    <dgm:pt modelId="{71414E18-1ED6-43E0-9C32-0FEABECD86AA}">
      <dgm:prSet phldrT="[Текст]"/>
      <dgm:spPr>
        <a:solidFill>
          <a:schemeClr val="accent1"/>
        </a:solidFill>
      </dgm:spPr>
      <dgm:t>
        <a:bodyPr/>
        <a:lstStyle/>
        <a:p>
          <a:r>
            <a:rPr lang="ru-RU" b="1" dirty="0" smtClean="0">
              <a:latin typeface="Times New Roman" pitchFamily="18" charset="0"/>
              <a:cs typeface="Times New Roman" pitchFamily="18" charset="0"/>
            </a:rPr>
            <a:t>ФГОС начального общего образования. Приказ </a:t>
          </a:r>
          <a:r>
            <a:rPr lang="ru-RU" b="1" dirty="0" err="1" smtClean="0">
              <a:latin typeface="Times New Roman" pitchFamily="18" charset="0"/>
              <a:cs typeface="Times New Roman" pitchFamily="18" charset="0"/>
            </a:rPr>
            <a:t>Минобрнауки</a:t>
          </a:r>
          <a:r>
            <a:rPr lang="ru-RU" b="1" dirty="0" smtClean="0">
              <a:latin typeface="Times New Roman" pitchFamily="18" charset="0"/>
              <a:cs typeface="Times New Roman" pitchFamily="18" charset="0"/>
            </a:rPr>
            <a:t> России от 6 октября 2009 г. N 373</a:t>
          </a:r>
          <a:endParaRPr lang="ru-RU" b="1" dirty="0">
            <a:latin typeface="Times New Roman" pitchFamily="18" charset="0"/>
            <a:cs typeface="Times New Roman" pitchFamily="18" charset="0"/>
          </a:endParaRPr>
        </a:p>
      </dgm:t>
    </dgm:pt>
    <dgm:pt modelId="{9081F03E-87F6-4FCD-9F3B-C9ABC39BFD00}" type="parTrans" cxnId="{04645D85-1B95-491C-921F-5429D72C4064}">
      <dgm:prSet/>
      <dgm:spPr/>
      <dgm:t>
        <a:bodyPr/>
        <a:lstStyle/>
        <a:p>
          <a:endParaRPr lang="ru-RU">
            <a:latin typeface="Times New Roman" pitchFamily="18" charset="0"/>
            <a:cs typeface="Times New Roman" pitchFamily="18" charset="0"/>
          </a:endParaRPr>
        </a:p>
      </dgm:t>
    </dgm:pt>
    <dgm:pt modelId="{5EBB6F64-2B1C-41A9-9516-84B6B7683649}" type="sibTrans" cxnId="{04645D85-1B95-491C-921F-5429D72C4064}">
      <dgm:prSet/>
      <dgm:spPr>
        <a:gradFill rotWithShape="0">
          <a:gsLst>
            <a:gs pos="0">
              <a:srgbClr val="5E9EFF">
                <a:lumMod val="13000"/>
              </a:srgbClr>
            </a:gs>
            <a:gs pos="53000">
              <a:srgbClr val="85C2FF"/>
            </a:gs>
            <a:gs pos="87000">
              <a:srgbClr val="C4D6EB"/>
            </a:gs>
            <a:gs pos="89000">
              <a:srgbClr val="FFEBFA"/>
            </a:gs>
          </a:gsLst>
          <a:lin ang="5400000" scaled="0"/>
        </a:gradFill>
      </dgm:spPr>
      <dgm:t>
        <a:bodyPr/>
        <a:lstStyle/>
        <a:p>
          <a:endParaRPr lang="ru-RU">
            <a:latin typeface="Times New Roman" pitchFamily="18" charset="0"/>
            <a:cs typeface="Times New Roman" pitchFamily="18" charset="0"/>
          </a:endParaRPr>
        </a:p>
      </dgm:t>
    </dgm:pt>
    <dgm:pt modelId="{B1C92D67-6228-4913-9B3C-55C4BF95838C}">
      <dgm:prSet phldrT="[Текст]"/>
      <dgm:spPr>
        <a:solidFill>
          <a:schemeClr val="accent1"/>
        </a:solidFill>
      </dgm:spPr>
      <dgm:t>
        <a:bodyPr/>
        <a:lstStyle/>
        <a:p>
          <a:r>
            <a:rPr lang="ru-RU" b="1" smtClean="0">
              <a:latin typeface="Times New Roman" pitchFamily="18" charset="0"/>
              <a:cs typeface="Times New Roman" pitchFamily="18" charset="0"/>
            </a:rPr>
            <a:t>ФГОС основного </a:t>
          </a:r>
          <a:r>
            <a:rPr lang="ru-RU" b="1" dirty="0" smtClean="0">
              <a:latin typeface="Times New Roman" pitchFamily="18" charset="0"/>
              <a:cs typeface="Times New Roman" pitchFamily="18" charset="0"/>
            </a:rPr>
            <a:t>общего образования. Приказ </a:t>
          </a:r>
          <a:r>
            <a:rPr lang="ru-RU" b="1" dirty="0" err="1" smtClean="0">
              <a:latin typeface="Times New Roman" pitchFamily="18" charset="0"/>
              <a:cs typeface="Times New Roman" pitchFamily="18" charset="0"/>
            </a:rPr>
            <a:t>Минобрнауки</a:t>
          </a:r>
          <a:r>
            <a:rPr lang="ru-RU" b="1" dirty="0" smtClean="0">
              <a:latin typeface="Times New Roman" pitchFamily="18" charset="0"/>
              <a:cs typeface="Times New Roman" pitchFamily="18" charset="0"/>
            </a:rPr>
            <a:t> России от 17 декабря 2010 г. № 1897</a:t>
          </a:r>
          <a:endParaRPr lang="ru-RU" b="1" dirty="0">
            <a:latin typeface="Times New Roman" pitchFamily="18" charset="0"/>
            <a:cs typeface="Times New Roman" pitchFamily="18" charset="0"/>
          </a:endParaRPr>
        </a:p>
      </dgm:t>
    </dgm:pt>
    <dgm:pt modelId="{D74227EA-C63C-4DBA-B93E-F4D57A582A76}" type="parTrans" cxnId="{814EAB0A-9208-42B1-8335-87B92312FE45}">
      <dgm:prSet/>
      <dgm:spPr/>
      <dgm:t>
        <a:bodyPr/>
        <a:lstStyle/>
        <a:p>
          <a:endParaRPr lang="ru-RU">
            <a:latin typeface="Times New Roman" pitchFamily="18" charset="0"/>
            <a:cs typeface="Times New Roman" pitchFamily="18" charset="0"/>
          </a:endParaRPr>
        </a:p>
      </dgm:t>
    </dgm:pt>
    <dgm:pt modelId="{3E7F1F31-1733-4AAC-B10E-E0769C502FA2}" type="sibTrans" cxnId="{814EAB0A-9208-42B1-8335-87B92312FE45}">
      <dgm:prSet/>
      <dgm:spPr>
        <a:gradFill rotWithShape="0">
          <a:gsLst>
            <a:gs pos="0">
              <a:srgbClr val="5E9EFF">
                <a:lumMod val="13000"/>
              </a:srgbClr>
            </a:gs>
            <a:gs pos="53000">
              <a:srgbClr val="85C2FF"/>
            </a:gs>
            <a:gs pos="87000">
              <a:srgbClr val="C4D6EB"/>
            </a:gs>
            <a:gs pos="89000">
              <a:srgbClr val="FFEBFA"/>
            </a:gs>
          </a:gsLst>
          <a:lin ang="5400000" scaled="0"/>
        </a:gradFill>
      </dgm:spPr>
      <dgm:t>
        <a:bodyPr/>
        <a:lstStyle/>
        <a:p>
          <a:endParaRPr lang="ru-RU">
            <a:latin typeface="Times New Roman" pitchFamily="18" charset="0"/>
            <a:cs typeface="Times New Roman" pitchFamily="18" charset="0"/>
          </a:endParaRPr>
        </a:p>
      </dgm:t>
    </dgm:pt>
    <dgm:pt modelId="{1CDE68E2-9348-4127-8F47-95862AA1349E}">
      <dgm:prSet/>
      <dgm:spPr>
        <a:gradFill rotWithShape="0">
          <a:gsLst>
            <a:gs pos="0">
              <a:srgbClr val="5E9EFF">
                <a:lumMod val="13000"/>
              </a:srgbClr>
            </a:gs>
            <a:gs pos="53000">
              <a:srgbClr val="85C2FF"/>
            </a:gs>
            <a:gs pos="87000">
              <a:srgbClr val="C4D6EB"/>
            </a:gs>
            <a:gs pos="89000">
              <a:srgbClr val="FFEBFA"/>
            </a:gs>
          </a:gsLst>
          <a:lin ang="5400000" scaled="0"/>
        </a:gradFill>
      </dgm:spPr>
      <dgm:t>
        <a:bodyPr/>
        <a:lstStyle/>
        <a:p>
          <a:endParaRPr lang="ru-RU">
            <a:latin typeface="Times New Roman" pitchFamily="18" charset="0"/>
            <a:cs typeface="Times New Roman" pitchFamily="18" charset="0"/>
          </a:endParaRPr>
        </a:p>
      </dgm:t>
    </dgm:pt>
    <dgm:pt modelId="{5D64A4D5-EEC7-420D-885F-B73ECA31A7E9}" type="parTrans" cxnId="{410F7461-FFF6-4F5C-B840-AB7724EAF906}">
      <dgm:prSet/>
      <dgm:spPr/>
      <dgm:t>
        <a:bodyPr/>
        <a:lstStyle/>
        <a:p>
          <a:endParaRPr lang="ru-RU">
            <a:latin typeface="Times New Roman" pitchFamily="18" charset="0"/>
            <a:cs typeface="Times New Roman" pitchFamily="18" charset="0"/>
          </a:endParaRPr>
        </a:p>
      </dgm:t>
    </dgm:pt>
    <dgm:pt modelId="{50CD9C31-472F-4DB9-9C8B-A013A0E18731}" type="sibTrans" cxnId="{410F7461-FFF6-4F5C-B840-AB7724EAF906}">
      <dgm:prSet/>
      <dgm:spPr>
        <a:gradFill rotWithShape="0">
          <a:gsLst>
            <a:gs pos="0">
              <a:srgbClr val="5E9EFF">
                <a:lumMod val="13000"/>
              </a:srgbClr>
            </a:gs>
            <a:gs pos="53000">
              <a:srgbClr val="85C2FF"/>
            </a:gs>
            <a:gs pos="87000">
              <a:srgbClr val="C4D6EB"/>
            </a:gs>
            <a:gs pos="89000">
              <a:srgbClr val="FFEBFA"/>
            </a:gs>
          </a:gsLst>
          <a:lin ang="5400000" scaled="0"/>
        </a:gradFill>
      </dgm:spPr>
      <dgm:t>
        <a:bodyPr/>
        <a:lstStyle/>
        <a:p>
          <a:endParaRPr lang="ru-RU">
            <a:latin typeface="Times New Roman" pitchFamily="18" charset="0"/>
            <a:cs typeface="Times New Roman" pitchFamily="18" charset="0"/>
          </a:endParaRPr>
        </a:p>
      </dgm:t>
    </dgm:pt>
    <dgm:pt modelId="{863F7E9C-37E5-4260-B69A-204D31355236}">
      <dgm:prSet/>
      <dgm:spPr>
        <a:gradFill rotWithShape="0">
          <a:gsLst>
            <a:gs pos="0">
              <a:srgbClr val="5E9EFF">
                <a:lumMod val="13000"/>
              </a:srgbClr>
            </a:gs>
            <a:gs pos="53000">
              <a:srgbClr val="85C2FF"/>
            </a:gs>
            <a:gs pos="87000">
              <a:srgbClr val="C4D6EB"/>
            </a:gs>
            <a:gs pos="89000">
              <a:srgbClr val="FFEBFA"/>
            </a:gs>
          </a:gsLst>
          <a:lin ang="5400000" scaled="0"/>
        </a:gradFill>
      </dgm:spPr>
      <dgm:t>
        <a:bodyPr/>
        <a:lstStyle/>
        <a:p>
          <a:endParaRPr lang="ru-RU" dirty="0">
            <a:latin typeface="Times New Roman" pitchFamily="18" charset="0"/>
            <a:cs typeface="Times New Roman" pitchFamily="18" charset="0"/>
          </a:endParaRPr>
        </a:p>
      </dgm:t>
    </dgm:pt>
    <dgm:pt modelId="{B5A243E1-10A1-4D7B-B3BD-A78742378DE1}" type="parTrans" cxnId="{31E9FB2E-7731-4173-963A-C7A2E7ABEA66}">
      <dgm:prSet/>
      <dgm:spPr/>
      <dgm:t>
        <a:bodyPr/>
        <a:lstStyle/>
        <a:p>
          <a:endParaRPr lang="ru-RU">
            <a:latin typeface="Times New Roman" pitchFamily="18" charset="0"/>
            <a:cs typeface="Times New Roman" pitchFamily="18" charset="0"/>
          </a:endParaRPr>
        </a:p>
      </dgm:t>
    </dgm:pt>
    <dgm:pt modelId="{72ED5577-5319-4562-8F04-758450806BBE}" type="sibTrans" cxnId="{31E9FB2E-7731-4173-963A-C7A2E7ABEA66}">
      <dgm:prSet/>
      <dgm:spPr/>
      <dgm:t>
        <a:bodyPr/>
        <a:lstStyle/>
        <a:p>
          <a:endParaRPr lang="ru-RU">
            <a:latin typeface="Times New Roman" pitchFamily="18" charset="0"/>
            <a:cs typeface="Times New Roman" pitchFamily="18" charset="0"/>
          </a:endParaRPr>
        </a:p>
      </dgm:t>
    </dgm:pt>
    <dgm:pt modelId="{69B947D1-8661-426D-A569-C0824B5D4908}">
      <dgm:prSet/>
      <dgm:spPr/>
      <dgm:t>
        <a:bodyPr/>
        <a:lstStyle/>
        <a:p>
          <a:endParaRPr lang="ru-RU"/>
        </a:p>
      </dgm:t>
    </dgm:pt>
    <dgm:pt modelId="{449F5DDA-AA08-4876-9C2F-A2E60FD34FAD}" type="parTrans" cxnId="{B8F1B1C5-5A4E-4B61-BB4C-02C03484E919}">
      <dgm:prSet/>
      <dgm:spPr/>
      <dgm:t>
        <a:bodyPr/>
        <a:lstStyle/>
        <a:p>
          <a:endParaRPr lang="ru-RU"/>
        </a:p>
      </dgm:t>
    </dgm:pt>
    <dgm:pt modelId="{1DF87BE0-1187-442B-A22C-1C7071254F19}" type="sibTrans" cxnId="{B8F1B1C5-5A4E-4B61-BB4C-02C03484E919}">
      <dgm:prSet/>
      <dgm:spPr/>
      <dgm:t>
        <a:bodyPr/>
        <a:lstStyle/>
        <a:p>
          <a:endParaRPr lang="ru-RU"/>
        </a:p>
      </dgm:t>
    </dgm:pt>
    <dgm:pt modelId="{CC61494E-6175-4B2C-88A8-35AEE6997D5E}">
      <dgm:prSet/>
      <dgm:spPr/>
      <dgm:t>
        <a:bodyPr/>
        <a:lstStyle/>
        <a:p>
          <a:endParaRPr lang="ru-RU"/>
        </a:p>
      </dgm:t>
    </dgm:pt>
    <dgm:pt modelId="{93214E8B-17A7-4972-BEE5-CF662F9A7E9B}" type="parTrans" cxnId="{C1493ADB-4573-4134-BC8E-08EE590F0208}">
      <dgm:prSet/>
      <dgm:spPr/>
      <dgm:t>
        <a:bodyPr/>
        <a:lstStyle/>
        <a:p>
          <a:endParaRPr lang="ru-RU"/>
        </a:p>
      </dgm:t>
    </dgm:pt>
    <dgm:pt modelId="{950E15B2-D60A-4738-8E36-987A45E89FF4}" type="sibTrans" cxnId="{C1493ADB-4573-4134-BC8E-08EE590F0208}">
      <dgm:prSet/>
      <dgm:spPr/>
      <dgm:t>
        <a:bodyPr/>
        <a:lstStyle/>
        <a:p>
          <a:endParaRPr lang="ru-RU"/>
        </a:p>
      </dgm:t>
    </dgm:pt>
    <dgm:pt modelId="{E0C8FF8B-679E-4884-8F29-54D282FDA796}">
      <dgm:prSet/>
      <dgm:spPr/>
      <dgm:t>
        <a:bodyPr/>
        <a:lstStyle/>
        <a:p>
          <a:endParaRPr lang="ru-RU"/>
        </a:p>
      </dgm:t>
    </dgm:pt>
    <dgm:pt modelId="{FA6547C1-DEEA-41F9-8728-8F29FA216993}" type="parTrans" cxnId="{1F4A6EBD-9BCA-4896-83AE-DADEC60B82A5}">
      <dgm:prSet/>
      <dgm:spPr/>
      <dgm:t>
        <a:bodyPr/>
        <a:lstStyle/>
        <a:p>
          <a:endParaRPr lang="ru-RU"/>
        </a:p>
      </dgm:t>
    </dgm:pt>
    <dgm:pt modelId="{DCACEA57-5658-451A-BBA9-42E59D14CD83}" type="sibTrans" cxnId="{1F4A6EBD-9BCA-4896-83AE-DADEC60B82A5}">
      <dgm:prSet/>
      <dgm:spPr/>
      <dgm:t>
        <a:bodyPr/>
        <a:lstStyle/>
        <a:p>
          <a:endParaRPr lang="ru-RU"/>
        </a:p>
      </dgm:t>
    </dgm:pt>
    <dgm:pt modelId="{2FBE6F54-74CF-4116-ACC0-2FA58432E433}">
      <dgm:prSet/>
      <dgm:spPr/>
      <dgm:t>
        <a:bodyPr/>
        <a:lstStyle/>
        <a:p>
          <a:endParaRPr lang="ru-RU"/>
        </a:p>
      </dgm:t>
    </dgm:pt>
    <dgm:pt modelId="{A12B9DFB-E5CB-4E74-AEC0-90516ED9E109}" type="parTrans" cxnId="{FBF93FC9-3314-4DA4-9554-17C932DCE5DB}">
      <dgm:prSet/>
      <dgm:spPr/>
      <dgm:t>
        <a:bodyPr/>
        <a:lstStyle/>
        <a:p>
          <a:endParaRPr lang="ru-RU"/>
        </a:p>
      </dgm:t>
    </dgm:pt>
    <dgm:pt modelId="{FB76675C-FA6B-4743-94A5-57AACD5368E0}" type="sibTrans" cxnId="{FBF93FC9-3314-4DA4-9554-17C932DCE5DB}">
      <dgm:prSet/>
      <dgm:spPr/>
      <dgm:t>
        <a:bodyPr/>
        <a:lstStyle/>
        <a:p>
          <a:endParaRPr lang="ru-RU"/>
        </a:p>
      </dgm:t>
    </dgm:pt>
    <dgm:pt modelId="{21554781-8363-4228-B589-A8E3D12A8070}">
      <dgm:prSet/>
      <dgm:spPr/>
      <dgm:t>
        <a:bodyPr/>
        <a:lstStyle/>
        <a:p>
          <a:endParaRPr lang="ru-RU">
            <a:latin typeface="Times New Roman" pitchFamily="18" charset="0"/>
            <a:cs typeface="Times New Roman" pitchFamily="18" charset="0"/>
          </a:endParaRPr>
        </a:p>
      </dgm:t>
    </dgm:pt>
    <dgm:pt modelId="{3AEC866B-1289-459A-A8AA-0B3E62F766BF}" type="parTrans" cxnId="{37A82E91-F55A-4232-805D-C0DEC2ACAFDF}">
      <dgm:prSet/>
      <dgm:spPr/>
      <dgm:t>
        <a:bodyPr/>
        <a:lstStyle/>
        <a:p>
          <a:endParaRPr lang="ru-RU"/>
        </a:p>
      </dgm:t>
    </dgm:pt>
    <dgm:pt modelId="{37B50806-C951-47F7-914D-F19FF3B433F3}" type="sibTrans" cxnId="{37A82E91-F55A-4232-805D-C0DEC2ACAFDF}">
      <dgm:prSet/>
      <dgm:spPr/>
      <dgm:t>
        <a:bodyPr/>
        <a:lstStyle/>
        <a:p>
          <a:endParaRPr lang="ru-RU"/>
        </a:p>
      </dgm:t>
    </dgm:pt>
    <dgm:pt modelId="{49E18EBA-A9A7-44F6-9DBB-6E8D8C92118C}">
      <dgm:prSet/>
      <dgm:spPr/>
      <dgm:t>
        <a:bodyPr/>
        <a:lstStyle/>
        <a:p>
          <a:r>
            <a:rPr lang="ru-RU" b="1" dirty="0" smtClean="0">
              <a:latin typeface="Times New Roman" pitchFamily="18" charset="0"/>
              <a:cs typeface="Times New Roman" pitchFamily="18" charset="0"/>
            </a:rPr>
            <a:t>Утверждены 241 ФГОС СПО по специальностям, 300 ФГОС СПО по профессиям</a:t>
          </a:r>
          <a:endParaRPr lang="ru-RU" b="1" dirty="0">
            <a:latin typeface="Times New Roman" pitchFamily="18" charset="0"/>
            <a:cs typeface="Times New Roman" pitchFamily="18" charset="0"/>
          </a:endParaRPr>
        </a:p>
      </dgm:t>
    </dgm:pt>
    <dgm:pt modelId="{57D31FD3-E5E7-4022-B820-9C82D973B423}" type="parTrans" cxnId="{BDDEE1AB-0891-410D-949B-CDA1AE5DD0A6}">
      <dgm:prSet/>
      <dgm:spPr/>
      <dgm:t>
        <a:bodyPr/>
        <a:lstStyle/>
        <a:p>
          <a:endParaRPr lang="ru-RU"/>
        </a:p>
      </dgm:t>
    </dgm:pt>
    <dgm:pt modelId="{6BE923D4-250D-4A27-915C-82D6B5E58D1E}" type="sibTrans" cxnId="{BDDEE1AB-0891-410D-949B-CDA1AE5DD0A6}">
      <dgm:prSet/>
      <dgm:spPr/>
      <dgm:t>
        <a:bodyPr/>
        <a:lstStyle/>
        <a:p>
          <a:endParaRPr lang="ru-RU"/>
        </a:p>
      </dgm:t>
    </dgm:pt>
    <dgm:pt modelId="{5BA1A8F8-0C48-4034-9AAD-E9922FF3B3C9}">
      <dgm:prSet/>
      <dgm:spPr/>
      <dgm:t>
        <a:bodyPr/>
        <a:lstStyle/>
        <a:p>
          <a:r>
            <a:rPr lang="ru-RU" b="1" dirty="0" smtClean="0">
              <a:latin typeface="Times New Roman" pitchFamily="18" charset="0"/>
              <a:cs typeface="Times New Roman" pitchFamily="18" charset="0"/>
            </a:rPr>
            <a:t>ФГОС среднего общего образования. Приказ </a:t>
          </a:r>
          <a:r>
            <a:rPr lang="ru-RU" b="1" dirty="0" err="1" smtClean="0">
              <a:latin typeface="Times New Roman" pitchFamily="18" charset="0"/>
              <a:cs typeface="Times New Roman" pitchFamily="18" charset="0"/>
            </a:rPr>
            <a:t>Минобрнауки</a:t>
          </a:r>
          <a:r>
            <a:rPr lang="ru-RU" b="1" dirty="0" smtClean="0">
              <a:latin typeface="Times New Roman" pitchFamily="18" charset="0"/>
              <a:cs typeface="Times New Roman" pitchFamily="18" charset="0"/>
            </a:rPr>
            <a:t> России от 17 мая 2012 г. N 413 </a:t>
          </a:r>
          <a:endParaRPr lang="ru-RU" b="1" dirty="0">
            <a:latin typeface="Times New Roman" pitchFamily="18" charset="0"/>
            <a:cs typeface="Times New Roman" pitchFamily="18" charset="0"/>
          </a:endParaRPr>
        </a:p>
      </dgm:t>
    </dgm:pt>
    <dgm:pt modelId="{A44D7BCE-949D-475D-A425-1D432D166C0B}" type="parTrans" cxnId="{6D7E3F3A-A7DD-4155-97BB-9F738687758B}">
      <dgm:prSet/>
      <dgm:spPr/>
      <dgm:t>
        <a:bodyPr/>
        <a:lstStyle/>
        <a:p>
          <a:endParaRPr lang="ru-RU"/>
        </a:p>
      </dgm:t>
    </dgm:pt>
    <dgm:pt modelId="{44605622-463F-45BB-901A-408AA7A7FA46}" type="sibTrans" cxnId="{6D7E3F3A-A7DD-4155-97BB-9F738687758B}">
      <dgm:prSet/>
      <dgm:spPr>
        <a:gradFill rotWithShape="0">
          <a:gsLst>
            <a:gs pos="0">
              <a:srgbClr val="5E9EFF">
                <a:lumMod val="13000"/>
              </a:srgbClr>
            </a:gs>
            <a:gs pos="53000">
              <a:srgbClr val="85C2FF"/>
            </a:gs>
            <a:gs pos="87000">
              <a:srgbClr val="C4D6EB"/>
            </a:gs>
            <a:gs pos="89000">
              <a:srgbClr val="FFEBFA"/>
            </a:gs>
          </a:gsLst>
          <a:lin ang="5400000" scaled="0"/>
        </a:gradFill>
      </dgm:spPr>
      <dgm:t>
        <a:bodyPr/>
        <a:lstStyle/>
        <a:p>
          <a:endParaRPr lang="ru-RU"/>
        </a:p>
      </dgm:t>
    </dgm:pt>
    <dgm:pt modelId="{2EDE864D-1B4D-4A12-8601-3AD5B09428D2}" type="pres">
      <dgm:prSet presAssocID="{72934486-B000-4F10-9A4C-8D97E222610D}" presName="outerComposite" presStyleCnt="0">
        <dgm:presLayoutVars>
          <dgm:chMax val="5"/>
          <dgm:dir/>
          <dgm:resizeHandles val="exact"/>
        </dgm:presLayoutVars>
      </dgm:prSet>
      <dgm:spPr/>
      <dgm:t>
        <a:bodyPr/>
        <a:lstStyle/>
        <a:p>
          <a:endParaRPr lang="ru-RU"/>
        </a:p>
      </dgm:t>
    </dgm:pt>
    <dgm:pt modelId="{53C5DB7D-9AEE-496D-868C-6F1023AAC0EC}" type="pres">
      <dgm:prSet presAssocID="{72934486-B000-4F10-9A4C-8D97E222610D}" presName="dummyMaxCanvas" presStyleCnt="0">
        <dgm:presLayoutVars/>
      </dgm:prSet>
      <dgm:spPr/>
    </dgm:pt>
    <dgm:pt modelId="{74090816-0715-4722-9574-98A284636BAC}" type="pres">
      <dgm:prSet presAssocID="{72934486-B000-4F10-9A4C-8D97E222610D}" presName="FiveNodes_1" presStyleLbl="node1" presStyleIdx="0" presStyleCnt="5">
        <dgm:presLayoutVars>
          <dgm:bulletEnabled val="1"/>
        </dgm:presLayoutVars>
      </dgm:prSet>
      <dgm:spPr/>
      <dgm:t>
        <a:bodyPr/>
        <a:lstStyle/>
        <a:p>
          <a:endParaRPr lang="ru-RU"/>
        </a:p>
      </dgm:t>
    </dgm:pt>
    <dgm:pt modelId="{7E493DCB-0739-4A7B-BB15-5BF6A28D6DC3}" type="pres">
      <dgm:prSet presAssocID="{72934486-B000-4F10-9A4C-8D97E222610D}" presName="FiveNodes_2" presStyleLbl="node1" presStyleIdx="1" presStyleCnt="5">
        <dgm:presLayoutVars>
          <dgm:bulletEnabled val="1"/>
        </dgm:presLayoutVars>
      </dgm:prSet>
      <dgm:spPr/>
      <dgm:t>
        <a:bodyPr/>
        <a:lstStyle/>
        <a:p>
          <a:endParaRPr lang="ru-RU"/>
        </a:p>
      </dgm:t>
    </dgm:pt>
    <dgm:pt modelId="{860FD3A0-2A3C-421B-92A0-57BC1DD27C9E}" type="pres">
      <dgm:prSet presAssocID="{72934486-B000-4F10-9A4C-8D97E222610D}" presName="FiveNodes_3" presStyleLbl="node1" presStyleIdx="2" presStyleCnt="5">
        <dgm:presLayoutVars>
          <dgm:bulletEnabled val="1"/>
        </dgm:presLayoutVars>
      </dgm:prSet>
      <dgm:spPr/>
      <dgm:t>
        <a:bodyPr/>
        <a:lstStyle/>
        <a:p>
          <a:endParaRPr lang="ru-RU"/>
        </a:p>
      </dgm:t>
    </dgm:pt>
    <dgm:pt modelId="{B0A9533B-0528-42F6-9966-6FD21382EE77}" type="pres">
      <dgm:prSet presAssocID="{72934486-B000-4F10-9A4C-8D97E222610D}" presName="FiveNodes_4" presStyleLbl="node1" presStyleIdx="3" presStyleCnt="5">
        <dgm:presLayoutVars>
          <dgm:bulletEnabled val="1"/>
        </dgm:presLayoutVars>
      </dgm:prSet>
      <dgm:spPr/>
      <dgm:t>
        <a:bodyPr/>
        <a:lstStyle/>
        <a:p>
          <a:endParaRPr lang="ru-RU"/>
        </a:p>
      </dgm:t>
    </dgm:pt>
    <dgm:pt modelId="{AB6B7ECE-040B-423D-8FB3-7ED0D220D39D}" type="pres">
      <dgm:prSet presAssocID="{72934486-B000-4F10-9A4C-8D97E222610D}" presName="FiveNodes_5" presStyleLbl="node1" presStyleIdx="4" presStyleCnt="5" custScaleX="98472">
        <dgm:presLayoutVars>
          <dgm:bulletEnabled val="1"/>
        </dgm:presLayoutVars>
      </dgm:prSet>
      <dgm:spPr/>
      <dgm:t>
        <a:bodyPr/>
        <a:lstStyle/>
        <a:p>
          <a:endParaRPr lang="ru-RU"/>
        </a:p>
      </dgm:t>
    </dgm:pt>
    <dgm:pt modelId="{55CE4BC6-5403-4186-825F-74C8256729D8}" type="pres">
      <dgm:prSet presAssocID="{72934486-B000-4F10-9A4C-8D97E222610D}" presName="FiveConn_1-2" presStyleLbl="fgAccFollowNode1" presStyleIdx="0" presStyleCnt="4" custScaleY="225976" custLinFactNeighborX="-89171" custLinFactNeighborY="-48676">
        <dgm:presLayoutVars>
          <dgm:bulletEnabled val="1"/>
        </dgm:presLayoutVars>
      </dgm:prSet>
      <dgm:spPr/>
      <dgm:t>
        <a:bodyPr/>
        <a:lstStyle/>
        <a:p>
          <a:endParaRPr lang="ru-RU"/>
        </a:p>
      </dgm:t>
    </dgm:pt>
    <dgm:pt modelId="{4EE50CFE-DC77-40D8-AD25-B018D574F821}" type="pres">
      <dgm:prSet presAssocID="{72934486-B000-4F10-9A4C-8D97E222610D}" presName="FiveConn_2-3" presStyleLbl="fgAccFollowNode1" presStyleIdx="1" presStyleCnt="4" custScaleY="248592" custLinFactNeighborX="-60109" custLinFactNeighborY="-41380">
        <dgm:presLayoutVars>
          <dgm:bulletEnabled val="1"/>
        </dgm:presLayoutVars>
      </dgm:prSet>
      <dgm:spPr/>
      <dgm:t>
        <a:bodyPr/>
        <a:lstStyle/>
        <a:p>
          <a:endParaRPr lang="ru-RU"/>
        </a:p>
      </dgm:t>
    </dgm:pt>
    <dgm:pt modelId="{871B6F75-6287-4631-A0ED-23D04A8E62D8}" type="pres">
      <dgm:prSet presAssocID="{72934486-B000-4F10-9A4C-8D97E222610D}" presName="FiveConn_3-4" presStyleLbl="fgAccFollowNode1" presStyleIdx="2" presStyleCnt="4" custScaleY="272931" custLinFactNeighborX="-64378" custLinFactNeighborY="1079">
        <dgm:presLayoutVars>
          <dgm:bulletEnabled val="1"/>
        </dgm:presLayoutVars>
      </dgm:prSet>
      <dgm:spPr/>
      <dgm:t>
        <a:bodyPr/>
        <a:lstStyle/>
        <a:p>
          <a:endParaRPr lang="ru-RU"/>
        </a:p>
      </dgm:t>
    </dgm:pt>
    <dgm:pt modelId="{94F794A7-B565-4240-909B-E94D00C7E945}" type="pres">
      <dgm:prSet presAssocID="{72934486-B000-4F10-9A4C-8D97E222610D}" presName="FiveConn_4-5" presStyleLbl="fgAccFollowNode1" presStyleIdx="3" presStyleCnt="4" custScaleY="314353" custLinFactNeighborX="-64103" custLinFactNeighborY="2001">
        <dgm:presLayoutVars>
          <dgm:bulletEnabled val="1"/>
        </dgm:presLayoutVars>
      </dgm:prSet>
      <dgm:spPr/>
      <dgm:t>
        <a:bodyPr/>
        <a:lstStyle/>
        <a:p>
          <a:endParaRPr lang="ru-RU"/>
        </a:p>
      </dgm:t>
    </dgm:pt>
    <dgm:pt modelId="{273FABA0-2D93-44DE-A206-59A6AA6C79C5}" type="pres">
      <dgm:prSet presAssocID="{72934486-B000-4F10-9A4C-8D97E222610D}" presName="FiveNodes_1_text" presStyleLbl="node1" presStyleIdx="4" presStyleCnt="5">
        <dgm:presLayoutVars>
          <dgm:bulletEnabled val="1"/>
        </dgm:presLayoutVars>
      </dgm:prSet>
      <dgm:spPr/>
      <dgm:t>
        <a:bodyPr/>
        <a:lstStyle/>
        <a:p>
          <a:endParaRPr lang="ru-RU"/>
        </a:p>
      </dgm:t>
    </dgm:pt>
    <dgm:pt modelId="{A97FDB7C-C303-4034-8DEB-AAA7BCA4B154}" type="pres">
      <dgm:prSet presAssocID="{72934486-B000-4F10-9A4C-8D97E222610D}" presName="FiveNodes_2_text" presStyleLbl="node1" presStyleIdx="4" presStyleCnt="5">
        <dgm:presLayoutVars>
          <dgm:bulletEnabled val="1"/>
        </dgm:presLayoutVars>
      </dgm:prSet>
      <dgm:spPr/>
      <dgm:t>
        <a:bodyPr/>
        <a:lstStyle/>
        <a:p>
          <a:endParaRPr lang="ru-RU"/>
        </a:p>
      </dgm:t>
    </dgm:pt>
    <dgm:pt modelId="{8D381300-AA2C-4955-8222-AF2A0DAF57C7}" type="pres">
      <dgm:prSet presAssocID="{72934486-B000-4F10-9A4C-8D97E222610D}" presName="FiveNodes_3_text" presStyleLbl="node1" presStyleIdx="4" presStyleCnt="5">
        <dgm:presLayoutVars>
          <dgm:bulletEnabled val="1"/>
        </dgm:presLayoutVars>
      </dgm:prSet>
      <dgm:spPr/>
      <dgm:t>
        <a:bodyPr/>
        <a:lstStyle/>
        <a:p>
          <a:endParaRPr lang="ru-RU"/>
        </a:p>
      </dgm:t>
    </dgm:pt>
    <dgm:pt modelId="{026DA492-CE34-43B5-A3FA-7C3147AF16C9}" type="pres">
      <dgm:prSet presAssocID="{72934486-B000-4F10-9A4C-8D97E222610D}" presName="FiveNodes_4_text" presStyleLbl="node1" presStyleIdx="4" presStyleCnt="5">
        <dgm:presLayoutVars>
          <dgm:bulletEnabled val="1"/>
        </dgm:presLayoutVars>
      </dgm:prSet>
      <dgm:spPr/>
      <dgm:t>
        <a:bodyPr/>
        <a:lstStyle/>
        <a:p>
          <a:endParaRPr lang="ru-RU"/>
        </a:p>
      </dgm:t>
    </dgm:pt>
    <dgm:pt modelId="{69C8ADD1-46F9-46BF-8FE6-91AD2887C23E}" type="pres">
      <dgm:prSet presAssocID="{72934486-B000-4F10-9A4C-8D97E222610D}" presName="FiveNodes_5_text" presStyleLbl="node1" presStyleIdx="4" presStyleCnt="5">
        <dgm:presLayoutVars>
          <dgm:bulletEnabled val="1"/>
        </dgm:presLayoutVars>
      </dgm:prSet>
      <dgm:spPr/>
      <dgm:t>
        <a:bodyPr/>
        <a:lstStyle/>
        <a:p>
          <a:endParaRPr lang="ru-RU"/>
        </a:p>
      </dgm:t>
    </dgm:pt>
  </dgm:ptLst>
  <dgm:cxnLst>
    <dgm:cxn modelId="{9947D7FC-F066-43BC-932A-443FDE7B735E}" type="presOf" srcId="{B1C92D67-6228-4913-9B3C-55C4BF95838C}" destId="{860FD3A0-2A3C-421B-92A0-57BC1DD27C9E}" srcOrd="0" destOrd="0" presId="urn:microsoft.com/office/officeart/2005/8/layout/vProcess5"/>
    <dgm:cxn modelId="{BDDEE1AB-0891-410D-949B-CDA1AE5DD0A6}" srcId="{72934486-B000-4F10-9A4C-8D97E222610D}" destId="{49E18EBA-A9A7-44F6-9DBB-6E8D8C92118C}" srcOrd="4" destOrd="0" parTransId="{57D31FD3-E5E7-4022-B820-9C82D973B423}" sibTransId="{6BE923D4-250D-4A27-915C-82D6B5E58D1E}"/>
    <dgm:cxn modelId="{5A40FA6A-F093-442A-AC75-404C681E8BBE}" type="presOf" srcId="{49E18EBA-A9A7-44F6-9DBB-6E8D8C92118C}" destId="{69C8ADD1-46F9-46BF-8FE6-91AD2887C23E}" srcOrd="1" destOrd="0" presId="urn:microsoft.com/office/officeart/2005/8/layout/vProcess5"/>
    <dgm:cxn modelId="{FD477F69-1327-4761-BA40-7E428343A3A4}" type="presOf" srcId="{71414E18-1ED6-43E0-9C32-0FEABECD86AA}" destId="{7E493DCB-0739-4A7B-BB15-5BF6A28D6DC3}" srcOrd="0" destOrd="0" presId="urn:microsoft.com/office/officeart/2005/8/layout/vProcess5"/>
    <dgm:cxn modelId="{410F7461-FFF6-4F5C-B840-AB7724EAF906}" srcId="{72934486-B000-4F10-9A4C-8D97E222610D}" destId="{1CDE68E2-9348-4127-8F47-95862AA1349E}" srcOrd="5" destOrd="0" parTransId="{5D64A4D5-EEC7-420D-885F-B73ECA31A7E9}" sibTransId="{50CD9C31-472F-4DB9-9C8B-A013A0E18731}"/>
    <dgm:cxn modelId="{FBF93FC9-3314-4DA4-9554-17C932DCE5DB}" srcId="{72934486-B000-4F10-9A4C-8D97E222610D}" destId="{2FBE6F54-74CF-4116-ACC0-2FA58432E433}" srcOrd="8" destOrd="0" parTransId="{A12B9DFB-E5CB-4E74-AEC0-90516ED9E109}" sibTransId="{FB76675C-FA6B-4743-94A5-57AACD5368E0}"/>
    <dgm:cxn modelId="{B9940AE6-6506-49A7-9FE6-E9DCF01A2F8B}" type="presOf" srcId="{5EBB6F64-2B1C-41A9-9516-84B6B7683649}" destId="{4EE50CFE-DC77-40D8-AD25-B018D574F821}" srcOrd="0" destOrd="0" presId="urn:microsoft.com/office/officeart/2005/8/layout/vProcess5"/>
    <dgm:cxn modelId="{C1493ADB-4573-4134-BC8E-08EE590F0208}" srcId="{72934486-B000-4F10-9A4C-8D97E222610D}" destId="{CC61494E-6175-4B2C-88A8-35AEE6997D5E}" srcOrd="11" destOrd="0" parTransId="{93214E8B-17A7-4972-BEE5-CF662F9A7E9B}" sibTransId="{950E15B2-D60A-4738-8E36-987A45E89FF4}"/>
    <dgm:cxn modelId="{132A18D8-D5C8-4DAC-8AA8-7E1D7015A15B}" srcId="{72934486-B000-4F10-9A4C-8D97E222610D}" destId="{FA8FCA1E-8AF4-4643-B690-21451F1D2B4D}" srcOrd="0" destOrd="0" parTransId="{CA2E4FC6-04A8-4426-9F47-8B5C7CE3DF9E}" sibTransId="{4CB85DAF-D595-4719-B582-105CAF45461F}"/>
    <dgm:cxn modelId="{8A0B46B5-9678-4226-A1BC-C5A8B215A01C}" type="presOf" srcId="{FA8FCA1E-8AF4-4643-B690-21451F1D2B4D}" destId="{74090816-0715-4722-9574-98A284636BAC}" srcOrd="0" destOrd="0" presId="urn:microsoft.com/office/officeart/2005/8/layout/vProcess5"/>
    <dgm:cxn modelId="{04645D85-1B95-491C-921F-5429D72C4064}" srcId="{72934486-B000-4F10-9A4C-8D97E222610D}" destId="{71414E18-1ED6-43E0-9C32-0FEABECD86AA}" srcOrd="1" destOrd="0" parTransId="{9081F03E-87F6-4FCD-9F3B-C9ABC39BFD00}" sibTransId="{5EBB6F64-2B1C-41A9-9516-84B6B7683649}"/>
    <dgm:cxn modelId="{197B2D1C-EB4E-4071-8B3E-12E643BF6947}" type="presOf" srcId="{44605622-463F-45BB-901A-408AA7A7FA46}" destId="{94F794A7-B565-4240-909B-E94D00C7E945}" srcOrd="0" destOrd="0" presId="urn:microsoft.com/office/officeart/2005/8/layout/vProcess5"/>
    <dgm:cxn modelId="{9CF907EF-406B-45DB-A10A-F239D0E17CF8}" type="presOf" srcId="{4CB85DAF-D595-4719-B582-105CAF45461F}" destId="{55CE4BC6-5403-4186-825F-74C8256729D8}" srcOrd="0" destOrd="0" presId="urn:microsoft.com/office/officeart/2005/8/layout/vProcess5"/>
    <dgm:cxn modelId="{FC0FE0E3-AD9A-42F6-80C6-E3936275E115}" type="presOf" srcId="{71414E18-1ED6-43E0-9C32-0FEABECD86AA}" destId="{A97FDB7C-C303-4034-8DEB-AAA7BCA4B154}" srcOrd="1" destOrd="0" presId="urn:microsoft.com/office/officeart/2005/8/layout/vProcess5"/>
    <dgm:cxn modelId="{E4B70B0C-80BD-4C67-83FB-329FD31B5D92}" type="presOf" srcId="{5BA1A8F8-0C48-4034-9AAD-E9922FF3B3C9}" destId="{B0A9533B-0528-42F6-9966-6FD21382EE77}" srcOrd="0" destOrd="0" presId="urn:microsoft.com/office/officeart/2005/8/layout/vProcess5"/>
    <dgm:cxn modelId="{1F4A6EBD-9BCA-4896-83AE-DADEC60B82A5}" srcId="{72934486-B000-4F10-9A4C-8D97E222610D}" destId="{E0C8FF8B-679E-4884-8F29-54D282FDA796}" srcOrd="7" destOrd="0" parTransId="{FA6547C1-DEEA-41F9-8728-8F29FA216993}" sibTransId="{DCACEA57-5658-451A-BBA9-42E59D14CD83}"/>
    <dgm:cxn modelId="{63394E61-EC23-4017-A91A-70A0553F80C6}" type="presOf" srcId="{49E18EBA-A9A7-44F6-9DBB-6E8D8C92118C}" destId="{AB6B7ECE-040B-423D-8FB3-7ED0D220D39D}" srcOrd="0" destOrd="0" presId="urn:microsoft.com/office/officeart/2005/8/layout/vProcess5"/>
    <dgm:cxn modelId="{814EAB0A-9208-42B1-8335-87B92312FE45}" srcId="{72934486-B000-4F10-9A4C-8D97E222610D}" destId="{B1C92D67-6228-4913-9B3C-55C4BF95838C}" srcOrd="2" destOrd="0" parTransId="{D74227EA-C63C-4DBA-B93E-F4D57A582A76}" sibTransId="{3E7F1F31-1733-4AAC-B10E-E0769C502FA2}"/>
    <dgm:cxn modelId="{B8F1B1C5-5A4E-4B61-BB4C-02C03484E919}" srcId="{72934486-B000-4F10-9A4C-8D97E222610D}" destId="{69B947D1-8661-426D-A569-C0824B5D4908}" srcOrd="10" destOrd="0" parTransId="{449F5DDA-AA08-4876-9C2F-A2E60FD34FAD}" sibTransId="{1DF87BE0-1187-442B-A22C-1C7071254F19}"/>
    <dgm:cxn modelId="{B0590FCA-4487-45AD-B2A8-F970F8A19E31}" type="presOf" srcId="{3E7F1F31-1733-4AAC-B10E-E0769C502FA2}" destId="{871B6F75-6287-4631-A0ED-23D04A8E62D8}" srcOrd="0" destOrd="0" presId="urn:microsoft.com/office/officeart/2005/8/layout/vProcess5"/>
    <dgm:cxn modelId="{24588003-B952-4B65-9B1F-E4451CE5FAC6}" type="presOf" srcId="{B1C92D67-6228-4913-9B3C-55C4BF95838C}" destId="{8D381300-AA2C-4955-8222-AF2A0DAF57C7}" srcOrd="1" destOrd="0" presId="urn:microsoft.com/office/officeart/2005/8/layout/vProcess5"/>
    <dgm:cxn modelId="{37A82E91-F55A-4232-805D-C0DEC2ACAFDF}" srcId="{72934486-B000-4F10-9A4C-8D97E222610D}" destId="{21554781-8363-4228-B589-A8E3D12A8070}" srcOrd="9" destOrd="0" parTransId="{3AEC866B-1289-459A-A8AA-0B3E62F766BF}" sibTransId="{37B50806-C951-47F7-914D-F19FF3B433F3}"/>
    <dgm:cxn modelId="{3F0FFD4F-D9F5-48F9-A4E2-F462D8B6E31A}" type="presOf" srcId="{72934486-B000-4F10-9A4C-8D97E222610D}" destId="{2EDE864D-1B4D-4A12-8601-3AD5B09428D2}" srcOrd="0" destOrd="0" presId="urn:microsoft.com/office/officeart/2005/8/layout/vProcess5"/>
    <dgm:cxn modelId="{6D7E3F3A-A7DD-4155-97BB-9F738687758B}" srcId="{72934486-B000-4F10-9A4C-8D97E222610D}" destId="{5BA1A8F8-0C48-4034-9AAD-E9922FF3B3C9}" srcOrd="3" destOrd="0" parTransId="{A44D7BCE-949D-475D-A425-1D432D166C0B}" sibTransId="{44605622-463F-45BB-901A-408AA7A7FA46}"/>
    <dgm:cxn modelId="{AE69F3A5-23C2-44D9-9F76-078C4663CB57}" type="presOf" srcId="{5BA1A8F8-0C48-4034-9AAD-E9922FF3B3C9}" destId="{026DA492-CE34-43B5-A3FA-7C3147AF16C9}" srcOrd="1" destOrd="0" presId="urn:microsoft.com/office/officeart/2005/8/layout/vProcess5"/>
    <dgm:cxn modelId="{31E9FB2E-7731-4173-963A-C7A2E7ABEA66}" srcId="{72934486-B000-4F10-9A4C-8D97E222610D}" destId="{863F7E9C-37E5-4260-B69A-204D31355236}" srcOrd="6" destOrd="0" parTransId="{B5A243E1-10A1-4D7B-B3BD-A78742378DE1}" sibTransId="{72ED5577-5319-4562-8F04-758450806BBE}"/>
    <dgm:cxn modelId="{F0401398-7BBA-4BAD-93B5-76B3E56DDF0A}" type="presOf" srcId="{FA8FCA1E-8AF4-4643-B690-21451F1D2B4D}" destId="{273FABA0-2D93-44DE-A206-59A6AA6C79C5}" srcOrd="1" destOrd="0" presId="urn:microsoft.com/office/officeart/2005/8/layout/vProcess5"/>
    <dgm:cxn modelId="{DC91A82F-5726-4DE3-AF37-DDEA5207013E}" type="presParOf" srcId="{2EDE864D-1B4D-4A12-8601-3AD5B09428D2}" destId="{53C5DB7D-9AEE-496D-868C-6F1023AAC0EC}" srcOrd="0" destOrd="0" presId="urn:microsoft.com/office/officeart/2005/8/layout/vProcess5"/>
    <dgm:cxn modelId="{E09DCB32-A1C4-4BAB-8674-A8F7B2177DF0}" type="presParOf" srcId="{2EDE864D-1B4D-4A12-8601-3AD5B09428D2}" destId="{74090816-0715-4722-9574-98A284636BAC}" srcOrd="1" destOrd="0" presId="urn:microsoft.com/office/officeart/2005/8/layout/vProcess5"/>
    <dgm:cxn modelId="{CF64748F-C20A-482A-A40E-33F80F7BDBF8}" type="presParOf" srcId="{2EDE864D-1B4D-4A12-8601-3AD5B09428D2}" destId="{7E493DCB-0739-4A7B-BB15-5BF6A28D6DC3}" srcOrd="2" destOrd="0" presId="urn:microsoft.com/office/officeart/2005/8/layout/vProcess5"/>
    <dgm:cxn modelId="{7223856A-916C-4C94-A528-E034634B4EF0}" type="presParOf" srcId="{2EDE864D-1B4D-4A12-8601-3AD5B09428D2}" destId="{860FD3A0-2A3C-421B-92A0-57BC1DD27C9E}" srcOrd="3" destOrd="0" presId="urn:microsoft.com/office/officeart/2005/8/layout/vProcess5"/>
    <dgm:cxn modelId="{94B12637-43CE-4FC2-9517-3350B7292EC0}" type="presParOf" srcId="{2EDE864D-1B4D-4A12-8601-3AD5B09428D2}" destId="{B0A9533B-0528-42F6-9966-6FD21382EE77}" srcOrd="4" destOrd="0" presId="urn:microsoft.com/office/officeart/2005/8/layout/vProcess5"/>
    <dgm:cxn modelId="{0F6A8F74-8FF1-4F37-B216-46A8796A4C21}" type="presParOf" srcId="{2EDE864D-1B4D-4A12-8601-3AD5B09428D2}" destId="{AB6B7ECE-040B-423D-8FB3-7ED0D220D39D}" srcOrd="5" destOrd="0" presId="urn:microsoft.com/office/officeart/2005/8/layout/vProcess5"/>
    <dgm:cxn modelId="{BB6210ED-0C1B-447B-9FF8-C79835BB7354}" type="presParOf" srcId="{2EDE864D-1B4D-4A12-8601-3AD5B09428D2}" destId="{55CE4BC6-5403-4186-825F-74C8256729D8}" srcOrd="6" destOrd="0" presId="urn:microsoft.com/office/officeart/2005/8/layout/vProcess5"/>
    <dgm:cxn modelId="{7F180022-0759-4DAC-AC9F-723212956CAC}" type="presParOf" srcId="{2EDE864D-1B4D-4A12-8601-3AD5B09428D2}" destId="{4EE50CFE-DC77-40D8-AD25-B018D574F821}" srcOrd="7" destOrd="0" presId="urn:microsoft.com/office/officeart/2005/8/layout/vProcess5"/>
    <dgm:cxn modelId="{81AC41A6-B230-4DB5-9B7F-742804801253}" type="presParOf" srcId="{2EDE864D-1B4D-4A12-8601-3AD5B09428D2}" destId="{871B6F75-6287-4631-A0ED-23D04A8E62D8}" srcOrd="8" destOrd="0" presId="urn:microsoft.com/office/officeart/2005/8/layout/vProcess5"/>
    <dgm:cxn modelId="{638FD16C-1A0F-463B-9293-CCDD13F633BA}" type="presParOf" srcId="{2EDE864D-1B4D-4A12-8601-3AD5B09428D2}" destId="{94F794A7-B565-4240-909B-E94D00C7E945}" srcOrd="9" destOrd="0" presId="urn:microsoft.com/office/officeart/2005/8/layout/vProcess5"/>
    <dgm:cxn modelId="{FF35CFE4-F32C-4B6D-A552-B5142F7B40E2}" type="presParOf" srcId="{2EDE864D-1B4D-4A12-8601-3AD5B09428D2}" destId="{273FABA0-2D93-44DE-A206-59A6AA6C79C5}" srcOrd="10" destOrd="0" presId="urn:microsoft.com/office/officeart/2005/8/layout/vProcess5"/>
    <dgm:cxn modelId="{FEDE8834-BD61-4F55-B5F5-ECE76B92667D}" type="presParOf" srcId="{2EDE864D-1B4D-4A12-8601-3AD5B09428D2}" destId="{A97FDB7C-C303-4034-8DEB-AAA7BCA4B154}" srcOrd="11" destOrd="0" presId="urn:microsoft.com/office/officeart/2005/8/layout/vProcess5"/>
    <dgm:cxn modelId="{914243D4-9C97-4E4B-A1F8-B295BB80B18F}" type="presParOf" srcId="{2EDE864D-1B4D-4A12-8601-3AD5B09428D2}" destId="{8D381300-AA2C-4955-8222-AF2A0DAF57C7}" srcOrd="12" destOrd="0" presId="urn:microsoft.com/office/officeart/2005/8/layout/vProcess5"/>
    <dgm:cxn modelId="{CD995AD2-0FAE-4C8C-8308-22A4204AA94C}" type="presParOf" srcId="{2EDE864D-1B4D-4A12-8601-3AD5B09428D2}" destId="{026DA492-CE34-43B5-A3FA-7C3147AF16C9}" srcOrd="13" destOrd="0" presId="urn:microsoft.com/office/officeart/2005/8/layout/vProcess5"/>
    <dgm:cxn modelId="{B6B6F74A-C54C-4736-93B0-5C01BE131987}" type="presParOf" srcId="{2EDE864D-1B4D-4A12-8601-3AD5B09428D2}" destId="{69C8ADD1-46F9-46BF-8FE6-91AD2887C23E}" srcOrd="14" destOrd="0" presId="urn:microsoft.com/office/officeart/2005/8/layout/vProcess5"/>
  </dgm:cxnLst>
  <dgm:bg>
    <a:blipFill>
      <a:blip xmlns:r="http://schemas.openxmlformats.org/officeDocument/2006/relationships" r:embed="rId1"/>
      <a:tile tx="0" ty="0" sx="100000" sy="100000" flip="none" algn="tl"/>
    </a:blip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08AE2F-1EA9-45BB-B16B-A731507D4775}"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ru-RU"/>
        </a:p>
      </dgm:t>
    </dgm:pt>
    <dgm:pt modelId="{EFC7FEBB-2927-432D-8149-E43EC89642E5}">
      <dgm:prSet phldrT="[Текст]"/>
      <dgm:spPr>
        <a:solidFill>
          <a:srgbClr val="EAAA76"/>
        </a:solidFill>
      </dgm:spPr>
      <dgm:t>
        <a:bodyPr vert="horz"/>
        <a:lstStyle/>
        <a:p>
          <a:r>
            <a:rPr lang="ru-RU" b="1" dirty="0" smtClean="0">
              <a:solidFill>
                <a:srgbClr val="FF0000"/>
              </a:solidFill>
              <a:latin typeface="Times New Roman" pitchFamily="18" charset="0"/>
              <a:cs typeface="Times New Roman" pitchFamily="18" charset="0"/>
            </a:rPr>
            <a:t>Качество образования оценивается</a:t>
          </a:r>
          <a:endParaRPr lang="ru-RU" b="1" dirty="0">
            <a:solidFill>
              <a:srgbClr val="FF0000"/>
            </a:solidFill>
            <a:latin typeface="Times New Roman" pitchFamily="18" charset="0"/>
            <a:cs typeface="Times New Roman" pitchFamily="18" charset="0"/>
          </a:endParaRPr>
        </a:p>
      </dgm:t>
    </dgm:pt>
    <dgm:pt modelId="{87A42A17-A0A4-4329-9E30-6EFCD6483677}" type="parTrans" cxnId="{CFA2E633-6E63-44B1-9ED2-9E858C810CA2}">
      <dgm:prSet/>
      <dgm:spPr/>
      <dgm:t>
        <a:bodyPr/>
        <a:lstStyle/>
        <a:p>
          <a:endParaRPr lang="ru-RU"/>
        </a:p>
      </dgm:t>
    </dgm:pt>
    <dgm:pt modelId="{96413AEB-CD0C-4227-88AB-F7F3A90E93BB}" type="sibTrans" cxnId="{CFA2E633-6E63-44B1-9ED2-9E858C810CA2}">
      <dgm:prSet/>
      <dgm:spPr/>
      <dgm:t>
        <a:bodyPr/>
        <a:lstStyle/>
        <a:p>
          <a:endParaRPr lang="ru-RU"/>
        </a:p>
      </dgm:t>
    </dgm:pt>
    <dgm:pt modelId="{8C7C9BB6-05D0-4F54-B523-F7CB48F4A480}">
      <dgm:prSet phldrT="[Текст]"/>
      <dgm:spPr/>
      <dgm:t>
        <a:bodyPr/>
        <a:lstStyle/>
        <a:p>
          <a:r>
            <a:rPr lang="ru-RU" dirty="0" smtClean="0">
              <a:latin typeface="Times New Roman" pitchFamily="18" charset="0"/>
              <a:cs typeface="Times New Roman" pitchFamily="18" charset="0"/>
            </a:rPr>
            <a:t>государственная аккредитация</a:t>
          </a:r>
          <a:endParaRPr lang="ru-RU" dirty="0">
            <a:latin typeface="Times New Roman" pitchFamily="18" charset="0"/>
            <a:cs typeface="Times New Roman" pitchFamily="18" charset="0"/>
          </a:endParaRPr>
        </a:p>
      </dgm:t>
    </dgm:pt>
    <dgm:pt modelId="{2D3A8532-1B19-42D3-8DAF-3F9E202BDE20}" type="parTrans" cxnId="{467B98D3-78E3-4AAC-9985-3AF9765D86B2}">
      <dgm:prSet/>
      <dgm:spPr/>
      <dgm:t>
        <a:bodyPr/>
        <a:lstStyle/>
        <a:p>
          <a:endParaRPr lang="ru-RU"/>
        </a:p>
      </dgm:t>
    </dgm:pt>
    <dgm:pt modelId="{A01FE66B-49FC-4FD9-BC6A-5674950B3823}" type="sibTrans" cxnId="{467B98D3-78E3-4AAC-9985-3AF9765D86B2}">
      <dgm:prSet/>
      <dgm:spPr/>
      <dgm:t>
        <a:bodyPr/>
        <a:lstStyle/>
        <a:p>
          <a:endParaRPr lang="ru-RU"/>
        </a:p>
      </dgm:t>
    </dgm:pt>
    <dgm:pt modelId="{567D30F9-C11C-4CBC-B8D2-92EAD6BAF530}">
      <dgm:prSet phldrT="[Текст]"/>
      <dgm:spPr/>
      <dgm:t>
        <a:bodyPr/>
        <a:lstStyle/>
        <a:p>
          <a:r>
            <a:rPr lang="ru-RU" dirty="0" smtClean="0">
              <a:latin typeface="Times New Roman" pitchFamily="18" charset="0"/>
              <a:cs typeface="Times New Roman" pitchFamily="18" charset="0"/>
            </a:rPr>
            <a:t>государственный контроль (надзор)</a:t>
          </a:r>
          <a:endParaRPr lang="ru-RU" dirty="0">
            <a:latin typeface="Times New Roman" pitchFamily="18" charset="0"/>
            <a:cs typeface="Times New Roman" pitchFamily="18" charset="0"/>
          </a:endParaRPr>
        </a:p>
      </dgm:t>
    </dgm:pt>
    <dgm:pt modelId="{E71171CE-38F2-4D94-974C-5C1F5378C340}" type="parTrans" cxnId="{C9070204-472C-4181-BDBE-4470A448D816}">
      <dgm:prSet/>
      <dgm:spPr/>
      <dgm:t>
        <a:bodyPr/>
        <a:lstStyle/>
        <a:p>
          <a:endParaRPr lang="ru-RU"/>
        </a:p>
      </dgm:t>
    </dgm:pt>
    <dgm:pt modelId="{6A9C0489-D297-4CF1-8CAA-81D640FA7451}" type="sibTrans" cxnId="{C9070204-472C-4181-BDBE-4470A448D816}">
      <dgm:prSet/>
      <dgm:spPr/>
      <dgm:t>
        <a:bodyPr/>
        <a:lstStyle/>
        <a:p>
          <a:endParaRPr lang="ru-RU"/>
        </a:p>
      </dgm:t>
    </dgm:pt>
    <dgm:pt modelId="{93B328E7-2274-46FC-B642-30127059743A}">
      <dgm:prSet phldrT="[Текст]"/>
      <dgm:spPr/>
      <dgm:t>
        <a:bodyPr/>
        <a:lstStyle/>
        <a:p>
          <a:r>
            <a:rPr lang="ru-RU" dirty="0" smtClean="0">
              <a:latin typeface="Times New Roman" pitchFamily="18" charset="0"/>
              <a:cs typeface="Times New Roman" pitchFamily="18" charset="0"/>
            </a:rPr>
            <a:t>общественная аккредитация</a:t>
          </a:r>
          <a:endParaRPr lang="ru-RU" dirty="0">
            <a:latin typeface="Times New Roman" pitchFamily="18" charset="0"/>
            <a:cs typeface="Times New Roman" pitchFamily="18" charset="0"/>
          </a:endParaRPr>
        </a:p>
      </dgm:t>
    </dgm:pt>
    <dgm:pt modelId="{75017DEF-A0BC-4D2E-880B-73A65AD91030}" type="parTrans" cxnId="{16DDF819-37B1-42BA-A1AA-7B2DEAD396EA}">
      <dgm:prSet/>
      <dgm:spPr/>
      <dgm:t>
        <a:bodyPr/>
        <a:lstStyle/>
        <a:p>
          <a:endParaRPr lang="ru-RU"/>
        </a:p>
      </dgm:t>
    </dgm:pt>
    <dgm:pt modelId="{0269D969-7E90-473F-8E6D-6CD8591AF02E}" type="sibTrans" cxnId="{16DDF819-37B1-42BA-A1AA-7B2DEAD396EA}">
      <dgm:prSet/>
      <dgm:spPr/>
      <dgm:t>
        <a:bodyPr/>
        <a:lstStyle/>
        <a:p>
          <a:endParaRPr lang="ru-RU"/>
        </a:p>
      </dgm:t>
    </dgm:pt>
    <dgm:pt modelId="{B78C5D27-28D2-45A1-B4F7-E445E81026FF}">
      <dgm:prSet phldrT="[Текст]"/>
      <dgm:spPr/>
      <dgm:t>
        <a:bodyPr/>
        <a:lstStyle/>
        <a:p>
          <a:r>
            <a:rPr lang="ru-RU" dirty="0" smtClean="0">
              <a:latin typeface="Times New Roman" pitchFamily="18" charset="0"/>
              <a:cs typeface="Times New Roman" pitchFamily="18" charset="0"/>
            </a:rPr>
            <a:t>информационная открытость</a:t>
          </a:r>
          <a:endParaRPr lang="ru-RU" dirty="0">
            <a:latin typeface="Times New Roman" pitchFamily="18" charset="0"/>
            <a:cs typeface="Times New Roman" pitchFamily="18" charset="0"/>
          </a:endParaRPr>
        </a:p>
      </dgm:t>
    </dgm:pt>
    <dgm:pt modelId="{D5823B64-896D-43B8-AF6C-136531366721}" type="parTrans" cxnId="{0E127FDF-C982-406D-9864-D562A0F7D90E}">
      <dgm:prSet/>
      <dgm:spPr/>
      <dgm:t>
        <a:bodyPr/>
        <a:lstStyle/>
        <a:p>
          <a:endParaRPr lang="ru-RU"/>
        </a:p>
      </dgm:t>
    </dgm:pt>
    <dgm:pt modelId="{E3EC935C-DCFB-42E5-9FD8-860D425F2744}" type="sibTrans" cxnId="{0E127FDF-C982-406D-9864-D562A0F7D90E}">
      <dgm:prSet/>
      <dgm:spPr/>
      <dgm:t>
        <a:bodyPr/>
        <a:lstStyle/>
        <a:p>
          <a:endParaRPr lang="ru-RU"/>
        </a:p>
      </dgm:t>
    </dgm:pt>
    <dgm:pt modelId="{4F8783BE-8483-4022-AD22-2D889EFCC1C3}">
      <dgm:prSet phldrT="[Текст]"/>
      <dgm:spPr/>
      <dgm:t>
        <a:bodyPr/>
        <a:lstStyle/>
        <a:p>
          <a:r>
            <a:rPr lang="ru-RU" dirty="0" smtClean="0">
              <a:latin typeface="Times New Roman" pitchFamily="18" charset="0"/>
              <a:cs typeface="Times New Roman" pitchFamily="18" charset="0"/>
            </a:rPr>
            <a:t>независимая оценка качества образования</a:t>
          </a:r>
          <a:endParaRPr lang="ru-RU" dirty="0">
            <a:latin typeface="Times New Roman" pitchFamily="18" charset="0"/>
            <a:cs typeface="Times New Roman" pitchFamily="18" charset="0"/>
          </a:endParaRPr>
        </a:p>
      </dgm:t>
    </dgm:pt>
    <dgm:pt modelId="{A52FC2EF-D760-4449-AA25-FC3CB792F5E0}" type="parTrans" cxnId="{12286046-4C6A-4174-95D3-00F4ED5B20C8}">
      <dgm:prSet/>
      <dgm:spPr/>
      <dgm:t>
        <a:bodyPr/>
        <a:lstStyle/>
        <a:p>
          <a:endParaRPr lang="ru-RU"/>
        </a:p>
      </dgm:t>
    </dgm:pt>
    <dgm:pt modelId="{BF4610D3-F846-4A87-873B-3961AD18D643}" type="sibTrans" cxnId="{12286046-4C6A-4174-95D3-00F4ED5B20C8}">
      <dgm:prSet/>
      <dgm:spPr/>
      <dgm:t>
        <a:bodyPr/>
        <a:lstStyle/>
        <a:p>
          <a:endParaRPr lang="ru-RU"/>
        </a:p>
      </dgm:t>
    </dgm:pt>
    <dgm:pt modelId="{3938DEAD-AA27-446A-8A13-7A9E1EC9A732}" type="pres">
      <dgm:prSet presAssocID="{A208AE2F-1EA9-45BB-B16B-A731507D4775}" presName="Name0" presStyleCnt="0">
        <dgm:presLayoutVars>
          <dgm:dir/>
          <dgm:animLvl val="lvl"/>
          <dgm:resizeHandles/>
        </dgm:presLayoutVars>
      </dgm:prSet>
      <dgm:spPr/>
      <dgm:t>
        <a:bodyPr/>
        <a:lstStyle/>
        <a:p>
          <a:endParaRPr lang="ru-RU"/>
        </a:p>
      </dgm:t>
    </dgm:pt>
    <dgm:pt modelId="{9DDB2194-3E8F-48A8-9493-9BDCFE7CE515}" type="pres">
      <dgm:prSet presAssocID="{EFC7FEBB-2927-432D-8149-E43EC89642E5}" presName="linNode" presStyleCnt="0"/>
      <dgm:spPr/>
    </dgm:pt>
    <dgm:pt modelId="{27130184-B3F2-47E2-A246-D07C61EE7BAD}" type="pres">
      <dgm:prSet presAssocID="{EFC7FEBB-2927-432D-8149-E43EC89642E5}" presName="parentShp" presStyleLbl="node1" presStyleIdx="0" presStyleCnt="1" custScaleX="82243">
        <dgm:presLayoutVars>
          <dgm:bulletEnabled val="1"/>
        </dgm:presLayoutVars>
      </dgm:prSet>
      <dgm:spPr/>
      <dgm:t>
        <a:bodyPr/>
        <a:lstStyle/>
        <a:p>
          <a:endParaRPr lang="ru-RU"/>
        </a:p>
      </dgm:t>
    </dgm:pt>
    <dgm:pt modelId="{E9F0788C-6208-4B40-9CE4-255B463E3A46}" type="pres">
      <dgm:prSet presAssocID="{EFC7FEBB-2927-432D-8149-E43EC89642E5}" presName="childShp" presStyleLbl="bgAccFollowNode1" presStyleIdx="0" presStyleCnt="1" custScaleX="112056">
        <dgm:presLayoutVars>
          <dgm:bulletEnabled val="1"/>
        </dgm:presLayoutVars>
      </dgm:prSet>
      <dgm:spPr/>
      <dgm:t>
        <a:bodyPr/>
        <a:lstStyle/>
        <a:p>
          <a:endParaRPr lang="ru-RU"/>
        </a:p>
      </dgm:t>
    </dgm:pt>
  </dgm:ptLst>
  <dgm:cxnLst>
    <dgm:cxn modelId="{A051B5EC-3524-4E46-8CCB-B2D93471C849}" type="presOf" srcId="{4F8783BE-8483-4022-AD22-2D889EFCC1C3}" destId="{E9F0788C-6208-4B40-9CE4-255B463E3A46}" srcOrd="0" destOrd="4" presId="urn:microsoft.com/office/officeart/2005/8/layout/vList6"/>
    <dgm:cxn modelId="{C90DCB60-14D6-4F39-8BD7-5F0F10B68378}" type="presOf" srcId="{567D30F9-C11C-4CBC-B8D2-92EAD6BAF530}" destId="{E9F0788C-6208-4B40-9CE4-255B463E3A46}" srcOrd="0" destOrd="3" presId="urn:microsoft.com/office/officeart/2005/8/layout/vList6"/>
    <dgm:cxn modelId="{804981B3-EFEF-4591-B372-4E45B77CDCED}" type="presOf" srcId="{EFC7FEBB-2927-432D-8149-E43EC89642E5}" destId="{27130184-B3F2-47E2-A246-D07C61EE7BAD}" srcOrd="0" destOrd="0" presId="urn:microsoft.com/office/officeart/2005/8/layout/vList6"/>
    <dgm:cxn modelId="{B1098F1D-5CF7-4A40-9D7A-3C9436C66FEA}" type="presOf" srcId="{A208AE2F-1EA9-45BB-B16B-A731507D4775}" destId="{3938DEAD-AA27-446A-8A13-7A9E1EC9A732}" srcOrd="0" destOrd="0" presId="urn:microsoft.com/office/officeart/2005/8/layout/vList6"/>
    <dgm:cxn modelId="{314304B9-19CF-4A8F-A856-3C040DB24294}" type="presOf" srcId="{93B328E7-2274-46FC-B642-30127059743A}" destId="{E9F0788C-6208-4B40-9CE4-255B463E3A46}" srcOrd="0" destOrd="1" presId="urn:microsoft.com/office/officeart/2005/8/layout/vList6"/>
    <dgm:cxn modelId="{467B98D3-78E3-4AAC-9985-3AF9765D86B2}" srcId="{EFC7FEBB-2927-432D-8149-E43EC89642E5}" destId="{8C7C9BB6-05D0-4F54-B523-F7CB48F4A480}" srcOrd="0" destOrd="0" parTransId="{2D3A8532-1B19-42D3-8DAF-3F9E202BDE20}" sibTransId="{A01FE66B-49FC-4FD9-BC6A-5674950B3823}"/>
    <dgm:cxn modelId="{C9070204-472C-4181-BDBE-4470A448D816}" srcId="{EFC7FEBB-2927-432D-8149-E43EC89642E5}" destId="{567D30F9-C11C-4CBC-B8D2-92EAD6BAF530}" srcOrd="3" destOrd="0" parTransId="{E71171CE-38F2-4D94-974C-5C1F5378C340}" sibTransId="{6A9C0489-D297-4CF1-8CAA-81D640FA7451}"/>
    <dgm:cxn modelId="{CFA2E633-6E63-44B1-9ED2-9E858C810CA2}" srcId="{A208AE2F-1EA9-45BB-B16B-A731507D4775}" destId="{EFC7FEBB-2927-432D-8149-E43EC89642E5}" srcOrd="0" destOrd="0" parTransId="{87A42A17-A0A4-4329-9E30-6EFCD6483677}" sibTransId="{96413AEB-CD0C-4227-88AB-F7F3A90E93BB}"/>
    <dgm:cxn modelId="{D29DD8FB-102E-42D0-AD1C-A75D534EB309}" type="presOf" srcId="{B78C5D27-28D2-45A1-B4F7-E445E81026FF}" destId="{E9F0788C-6208-4B40-9CE4-255B463E3A46}" srcOrd="0" destOrd="2" presId="urn:microsoft.com/office/officeart/2005/8/layout/vList6"/>
    <dgm:cxn modelId="{12286046-4C6A-4174-95D3-00F4ED5B20C8}" srcId="{EFC7FEBB-2927-432D-8149-E43EC89642E5}" destId="{4F8783BE-8483-4022-AD22-2D889EFCC1C3}" srcOrd="4" destOrd="0" parTransId="{A52FC2EF-D760-4449-AA25-FC3CB792F5E0}" sibTransId="{BF4610D3-F846-4A87-873B-3961AD18D643}"/>
    <dgm:cxn modelId="{16DDF819-37B1-42BA-A1AA-7B2DEAD396EA}" srcId="{EFC7FEBB-2927-432D-8149-E43EC89642E5}" destId="{93B328E7-2274-46FC-B642-30127059743A}" srcOrd="1" destOrd="0" parTransId="{75017DEF-A0BC-4D2E-880B-73A65AD91030}" sibTransId="{0269D969-7E90-473F-8E6D-6CD8591AF02E}"/>
    <dgm:cxn modelId="{E4D8D830-3D61-41A9-A4EC-388A81E7FB65}" type="presOf" srcId="{8C7C9BB6-05D0-4F54-B523-F7CB48F4A480}" destId="{E9F0788C-6208-4B40-9CE4-255B463E3A46}" srcOrd="0" destOrd="0" presId="urn:microsoft.com/office/officeart/2005/8/layout/vList6"/>
    <dgm:cxn modelId="{0E127FDF-C982-406D-9864-D562A0F7D90E}" srcId="{EFC7FEBB-2927-432D-8149-E43EC89642E5}" destId="{B78C5D27-28D2-45A1-B4F7-E445E81026FF}" srcOrd="2" destOrd="0" parTransId="{D5823B64-896D-43B8-AF6C-136531366721}" sibTransId="{E3EC935C-DCFB-42E5-9FD8-860D425F2744}"/>
    <dgm:cxn modelId="{553EE66B-E7D1-4617-9A04-E44D4C95D0FE}" type="presParOf" srcId="{3938DEAD-AA27-446A-8A13-7A9E1EC9A732}" destId="{9DDB2194-3E8F-48A8-9493-9BDCFE7CE515}" srcOrd="0" destOrd="0" presId="urn:microsoft.com/office/officeart/2005/8/layout/vList6"/>
    <dgm:cxn modelId="{C2A52882-C0E7-44F4-9CE3-A860B9397C7F}" type="presParOf" srcId="{9DDB2194-3E8F-48A8-9493-9BDCFE7CE515}" destId="{27130184-B3F2-47E2-A246-D07C61EE7BAD}" srcOrd="0" destOrd="0" presId="urn:microsoft.com/office/officeart/2005/8/layout/vList6"/>
    <dgm:cxn modelId="{9988E0E1-D49D-493B-9491-501CC7F7E5B7}" type="presParOf" srcId="{9DDB2194-3E8F-48A8-9493-9BDCFE7CE515}" destId="{E9F0788C-6208-4B40-9CE4-255B463E3A46}"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090816-0715-4722-9574-98A284636BAC}">
      <dsp:nvSpPr>
        <dsp:cNvPr id="0" name=""/>
        <dsp:cNvSpPr/>
      </dsp:nvSpPr>
      <dsp:spPr>
        <a:xfrm>
          <a:off x="0" y="0"/>
          <a:ext cx="7040880" cy="1070870"/>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ru-RU" sz="2100" b="1" kern="1200" dirty="0" smtClean="0">
              <a:latin typeface="Times New Roman" pitchFamily="18" charset="0"/>
              <a:cs typeface="Times New Roman" pitchFamily="18" charset="0"/>
            </a:rPr>
            <a:t>ФГОС дошкольного образования. Приказ </a:t>
          </a:r>
          <a:r>
            <a:rPr lang="ru-RU" sz="2100" b="1" kern="1200" dirty="0" err="1" smtClean="0">
              <a:latin typeface="Times New Roman" pitchFamily="18" charset="0"/>
              <a:cs typeface="Times New Roman" pitchFamily="18" charset="0"/>
            </a:rPr>
            <a:t>Минобрнауки</a:t>
          </a:r>
          <a:r>
            <a:rPr lang="ru-RU" sz="2100" b="1" kern="1200" dirty="0" smtClean="0">
              <a:latin typeface="Times New Roman" pitchFamily="18" charset="0"/>
              <a:cs typeface="Times New Roman" pitchFamily="18" charset="0"/>
            </a:rPr>
            <a:t> России от 17 октября 2013 г. N 1155</a:t>
          </a:r>
          <a:endParaRPr lang="ru-RU" sz="2100" kern="1200" dirty="0">
            <a:latin typeface="Times New Roman" pitchFamily="18" charset="0"/>
            <a:cs typeface="Times New Roman" pitchFamily="18" charset="0"/>
          </a:endParaRPr>
        </a:p>
      </dsp:txBody>
      <dsp:txXfrm>
        <a:off x="31365" y="31365"/>
        <a:ext cx="5760034" cy="1008140"/>
      </dsp:txXfrm>
    </dsp:sp>
    <dsp:sp modelId="{7E493DCB-0739-4A7B-BB15-5BF6A28D6DC3}">
      <dsp:nvSpPr>
        <dsp:cNvPr id="0" name=""/>
        <dsp:cNvSpPr/>
      </dsp:nvSpPr>
      <dsp:spPr>
        <a:xfrm>
          <a:off x="525780" y="1219602"/>
          <a:ext cx="7040880" cy="1070870"/>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ru-RU" sz="2100" b="1" kern="1200" dirty="0" smtClean="0">
              <a:latin typeface="Times New Roman" pitchFamily="18" charset="0"/>
              <a:cs typeface="Times New Roman" pitchFamily="18" charset="0"/>
            </a:rPr>
            <a:t>ФГОС начального общего образования. Приказ </a:t>
          </a:r>
          <a:r>
            <a:rPr lang="ru-RU" sz="2100" b="1" kern="1200" dirty="0" err="1" smtClean="0">
              <a:latin typeface="Times New Roman" pitchFamily="18" charset="0"/>
              <a:cs typeface="Times New Roman" pitchFamily="18" charset="0"/>
            </a:rPr>
            <a:t>Минобрнауки</a:t>
          </a:r>
          <a:r>
            <a:rPr lang="ru-RU" sz="2100" b="1" kern="1200" dirty="0" smtClean="0">
              <a:latin typeface="Times New Roman" pitchFamily="18" charset="0"/>
              <a:cs typeface="Times New Roman" pitchFamily="18" charset="0"/>
            </a:rPr>
            <a:t> России от 6 октября 2009 г. N 373</a:t>
          </a:r>
          <a:endParaRPr lang="ru-RU" sz="2100" b="1" kern="1200" dirty="0">
            <a:latin typeface="Times New Roman" pitchFamily="18" charset="0"/>
            <a:cs typeface="Times New Roman" pitchFamily="18" charset="0"/>
          </a:endParaRPr>
        </a:p>
      </dsp:txBody>
      <dsp:txXfrm>
        <a:off x="557145" y="1250967"/>
        <a:ext cx="5756304" cy="1008140"/>
      </dsp:txXfrm>
    </dsp:sp>
    <dsp:sp modelId="{860FD3A0-2A3C-421B-92A0-57BC1DD27C9E}">
      <dsp:nvSpPr>
        <dsp:cNvPr id="0" name=""/>
        <dsp:cNvSpPr/>
      </dsp:nvSpPr>
      <dsp:spPr>
        <a:xfrm>
          <a:off x="1051559" y="2439204"/>
          <a:ext cx="7040880" cy="1070870"/>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ru-RU" sz="2100" b="1" kern="1200" smtClean="0">
              <a:latin typeface="Times New Roman" pitchFamily="18" charset="0"/>
              <a:cs typeface="Times New Roman" pitchFamily="18" charset="0"/>
            </a:rPr>
            <a:t>ФГОС основного </a:t>
          </a:r>
          <a:r>
            <a:rPr lang="ru-RU" sz="2100" b="1" kern="1200" dirty="0" smtClean="0">
              <a:latin typeface="Times New Roman" pitchFamily="18" charset="0"/>
              <a:cs typeface="Times New Roman" pitchFamily="18" charset="0"/>
            </a:rPr>
            <a:t>общего образования. Приказ </a:t>
          </a:r>
          <a:r>
            <a:rPr lang="ru-RU" sz="2100" b="1" kern="1200" dirty="0" err="1" smtClean="0">
              <a:latin typeface="Times New Roman" pitchFamily="18" charset="0"/>
              <a:cs typeface="Times New Roman" pitchFamily="18" charset="0"/>
            </a:rPr>
            <a:t>Минобрнауки</a:t>
          </a:r>
          <a:r>
            <a:rPr lang="ru-RU" sz="2100" b="1" kern="1200" dirty="0" smtClean="0">
              <a:latin typeface="Times New Roman" pitchFamily="18" charset="0"/>
              <a:cs typeface="Times New Roman" pitchFamily="18" charset="0"/>
            </a:rPr>
            <a:t> России от 17 декабря 2010 г. № 1897</a:t>
          </a:r>
          <a:endParaRPr lang="ru-RU" sz="2100" b="1" kern="1200" dirty="0">
            <a:latin typeface="Times New Roman" pitchFamily="18" charset="0"/>
            <a:cs typeface="Times New Roman" pitchFamily="18" charset="0"/>
          </a:endParaRPr>
        </a:p>
      </dsp:txBody>
      <dsp:txXfrm>
        <a:off x="1082924" y="2470569"/>
        <a:ext cx="5756304" cy="1008140"/>
      </dsp:txXfrm>
    </dsp:sp>
    <dsp:sp modelId="{B0A9533B-0528-42F6-9966-6FD21382EE77}">
      <dsp:nvSpPr>
        <dsp:cNvPr id="0" name=""/>
        <dsp:cNvSpPr/>
      </dsp:nvSpPr>
      <dsp:spPr>
        <a:xfrm>
          <a:off x="1577339" y="3658807"/>
          <a:ext cx="7040880" cy="10708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ru-RU" sz="2100" b="1" kern="1200" dirty="0" smtClean="0">
              <a:latin typeface="Times New Roman" pitchFamily="18" charset="0"/>
              <a:cs typeface="Times New Roman" pitchFamily="18" charset="0"/>
            </a:rPr>
            <a:t>ФГОС среднего общего образования. Приказ </a:t>
          </a:r>
          <a:r>
            <a:rPr lang="ru-RU" sz="2100" b="1" kern="1200" dirty="0" err="1" smtClean="0">
              <a:latin typeface="Times New Roman" pitchFamily="18" charset="0"/>
              <a:cs typeface="Times New Roman" pitchFamily="18" charset="0"/>
            </a:rPr>
            <a:t>Минобрнауки</a:t>
          </a:r>
          <a:r>
            <a:rPr lang="ru-RU" sz="2100" b="1" kern="1200" dirty="0" smtClean="0">
              <a:latin typeface="Times New Roman" pitchFamily="18" charset="0"/>
              <a:cs typeface="Times New Roman" pitchFamily="18" charset="0"/>
            </a:rPr>
            <a:t> России от 17 мая 2012 г. N 413 </a:t>
          </a:r>
          <a:endParaRPr lang="ru-RU" sz="2100" b="1" kern="1200" dirty="0">
            <a:latin typeface="Times New Roman" pitchFamily="18" charset="0"/>
            <a:cs typeface="Times New Roman" pitchFamily="18" charset="0"/>
          </a:endParaRPr>
        </a:p>
      </dsp:txBody>
      <dsp:txXfrm>
        <a:off x="1608704" y="3690172"/>
        <a:ext cx="5756304" cy="1008140"/>
      </dsp:txXfrm>
    </dsp:sp>
    <dsp:sp modelId="{AB6B7ECE-040B-423D-8FB3-7ED0D220D39D}">
      <dsp:nvSpPr>
        <dsp:cNvPr id="0" name=""/>
        <dsp:cNvSpPr/>
      </dsp:nvSpPr>
      <dsp:spPr>
        <a:xfrm>
          <a:off x="2156912" y="4878409"/>
          <a:ext cx="6933295" cy="107087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ru-RU" sz="2100" b="1" kern="1200" dirty="0" smtClean="0">
              <a:latin typeface="Times New Roman" pitchFamily="18" charset="0"/>
              <a:cs typeface="Times New Roman" pitchFamily="18" charset="0"/>
            </a:rPr>
            <a:t>Утверждены 241 ФГОС СПО по специальностям, 300 ФГОС СПО по профессиям</a:t>
          </a:r>
          <a:endParaRPr lang="ru-RU" sz="2100" b="1" kern="1200" dirty="0">
            <a:latin typeface="Times New Roman" pitchFamily="18" charset="0"/>
            <a:cs typeface="Times New Roman" pitchFamily="18" charset="0"/>
          </a:endParaRPr>
        </a:p>
      </dsp:txBody>
      <dsp:txXfrm>
        <a:off x="2188277" y="4909774"/>
        <a:ext cx="5667389" cy="1008140"/>
      </dsp:txXfrm>
    </dsp:sp>
    <dsp:sp modelId="{55CE4BC6-5403-4186-825F-74C8256729D8}">
      <dsp:nvSpPr>
        <dsp:cNvPr id="0" name=""/>
        <dsp:cNvSpPr/>
      </dsp:nvSpPr>
      <dsp:spPr>
        <a:xfrm>
          <a:off x="5724125" y="5075"/>
          <a:ext cx="696065" cy="1572941"/>
        </a:xfrm>
        <a:prstGeom prst="downArrow">
          <a:avLst>
            <a:gd name="adj1" fmla="val 55000"/>
            <a:gd name="adj2" fmla="val 45000"/>
          </a:avLst>
        </a:prstGeom>
        <a:gradFill rotWithShape="0">
          <a:gsLst>
            <a:gs pos="0">
              <a:srgbClr val="5E9EFF">
                <a:lumMod val="13000"/>
              </a:srgbClr>
            </a:gs>
            <a:gs pos="53000">
              <a:srgbClr val="85C2FF"/>
            </a:gs>
            <a:gs pos="87000">
              <a:srgbClr val="C4D6EB"/>
            </a:gs>
            <a:gs pos="89000">
              <a:srgbClr val="FFEBFA"/>
            </a:gs>
          </a:gsLst>
          <a:lin ang="5400000" scaled="0"/>
        </a:gra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latin typeface="Times New Roman" pitchFamily="18" charset="0"/>
            <a:cs typeface="Times New Roman" pitchFamily="18" charset="0"/>
          </a:endParaRPr>
        </a:p>
      </dsp:txBody>
      <dsp:txXfrm>
        <a:off x="5880740" y="5075"/>
        <a:ext cx="382835" cy="1400665"/>
      </dsp:txXfrm>
    </dsp:sp>
    <dsp:sp modelId="{4EE50CFE-DC77-40D8-AD25-B018D574F821}">
      <dsp:nvSpPr>
        <dsp:cNvPr id="0" name=""/>
        <dsp:cNvSpPr/>
      </dsp:nvSpPr>
      <dsp:spPr>
        <a:xfrm>
          <a:off x="6452196" y="1196751"/>
          <a:ext cx="696065" cy="1730363"/>
        </a:xfrm>
        <a:prstGeom prst="downArrow">
          <a:avLst>
            <a:gd name="adj1" fmla="val 55000"/>
            <a:gd name="adj2" fmla="val 45000"/>
          </a:avLst>
        </a:prstGeom>
        <a:gradFill rotWithShape="0">
          <a:gsLst>
            <a:gs pos="0">
              <a:srgbClr val="5E9EFF">
                <a:lumMod val="13000"/>
              </a:srgbClr>
            </a:gs>
            <a:gs pos="53000">
              <a:srgbClr val="85C2FF"/>
            </a:gs>
            <a:gs pos="87000">
              <a:srgbClr val="C4D6EB"/>
            </a:gs>
            <a:gs pos="89000">
              <a:srgbClr val="FFEBFA"/>
            </a:gs>
          </a:gsLst>
          <a:lin ang="5400000" scaled="0"/>
        </a:gra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latin typeface="Times New Roman" pitchFamily="18" charset="0"/>
            <a:cs typeface="Times New Roman" pitchFamily="18" charset="0"/>
          </a:endParaRPr>
        </a:p>
      </dsp:txBody>
      <dsp:txXfrm>
        <a:off x="6608811" y="1196751"/>
        <a:ext cx="382835" cy="1558087"/>
      </dsp:txXfrm>
    </dsp:sp>
    <dsp:sp modelId="{871B6F75-6287-4631-A0ED-23D04A8E62D8}">
      <dsp:nvSpPr>
        <dsp:cNvPr id="0" name=""/>
        <dsp:cNvSpPr/>
      </dsp:nvSpPr>
      <dsp:spPr>
        <a:xfrm>
          <a:off x="6948261" y="2609341"/>
          <a:ext cx="696065" cy="1899779"/>
        </a:xfrm>
        <a:prstGeom prst="downArrow">
          <a:avLst>
            <a:gd name="adj1" fmla="val 55000"/>
            <a:gd name="adj2" fmla="val 45000"/>
          </a:avLst>
        </a:prstGeom>
        <a:gradFill rotWithShape="0">
          <a:gsLst>
            <a:gs pos="0">
              <a:srgbClr val="5E9EFF">
                <a:lumMod val="13000"/>
              </a:srgbClr>
            </a:gs>
            <a:gs pos="53000">
              <a:srgbClr val="85C2FF"/>
            </a:gs>
            <a:gs pos="87000">
              <a:srgbClr val="C4D6EB"/>
            </a:gs>
            <a:gs pos="89000">
              <a:srgbClr val="FFEBFA"/>
            </a:gs>
          </a:gsLst>
          <a:lin ang="5400000" scaled="0"/>
        </a:gra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latin typeface="Times New Roman" pitchFamily="18" charset="0"/>
            <a:cs typeface="Times New Roman" pitchFamily="18" charset="0"/>
          </a:endParaRPr>
        </a:p>
      </dsp:txBody>
      <dsp:txXfrm>
        <a:off x="7104876" y="2609341"/>
        <a:ext cx="382835" cy="1727503"/>
      </dsp:txXfrm>
    </dsp:sp>
    <dsp:sp modelId="{94F794A7-B565-4240-909B-E94D00C7E945}">
      <dsp:nvSpPr>
        <dsp:cNvPr id="0" name=""/>
        <dsp:cNvSpPr/>
      </dsp:nvSpPr>
      <dsp:spPr>
        <a:xfrm>
          <a:off x="7475955" y="3703097"/>
          <a:ext cx="696065" cy="2188103"/>
        </a:xfrm>
        <a:prstGeom prst="downArrow">
          <a:avLst>
            <a:gd name="adj1" fmla="val 55000"/>
            <a:gd name="adj2" fmla="val 45000"/>
          </a:avLst>
        </a:prstGeom>
        <a:gradFill rotWithShape="0">
          <a:gsLst>
            <a:gs pos="0">
              <a:srgbClr val="5E9EFF">
                <a:lumMod val="13000"/>
              </a:srgbClr>
            </a:gs>
            <a:gs pos="53000">
              <a:srgbClr val="85C2FF"/>
            </a:gs>
            <a:gs pos="87000">
              <a:srgbClr val="C4D6EB"/>
            </a:gs>
            <a:gs pos="89000">
              <a:srgbClr val="FFEBFA"/>
            </a:gs>
          </a:gsLst>
          <a:lin ang="5400000" scaled="0"/>
        </a:gra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ctr" anchorCtr="0">
          <a:noAutofit/>
        </a:bodyPr>
        <a:lstStyle/>
        <a:p>
          <a:pPr lvl="0" algn="ctr" defTabSz="1555750">
            <a:lnSpc>
              <a:spcPct val="90000"/>
            </a:lnSpc>
            <a:spcBef>
              <a:spcPct val="0"/>
            </a:spcBef>
            <a:spcAft>
              <a:spcPct val="35000"/>
            </a:spcAft>
          </a:pPr>
          <a:endParaRPr lang="ru-RU" sz="3500" kern="1200"/>
        </a:p>
      </dsp:txBody>
      <dsp:txXfrm>
        <a:off x="7632570" y="3703097"/>
        <a:ext cx="382835" cy="201582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F0788C-6208-4B40-9CE4-255B463E3A46}">
      <dsp:nvSpPr>
        <dsp:cNvPr id="0" name=""/>
        <dsp:cNvSpPr/>
      </dsp:nvSpPr>
      <dsp:spPr>
        <a:xfrm>
          <a:off x="2004460" y="0"/>
          <a:ext cx="4092575" cy="5733256"/>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государственная аккредитация</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общественная аккредитация</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информационная открытость</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государственный контроль (надзор)</a:t>
          </a:r>
          <a:endParaRPr lang="ru-RU" sz="2400" kern="1200" dirty="0">
            <a:latin typeface="Times New Roman" pitchFamily="18" charset="0"/>
            <a:cs typeface="Times New Roman" pitchFamily="18" charset="0"/>
          </a:endParaRPr>
        </a:p>
        <a:p>
          <a:pPr marL="228600" lvl="1" indent="-228600" algn="l" defTabSz="1066800">
            <a:lnSpc>
              <a:spcPct val="90000"/>
            </a:lnSpc>
            <a:spcBef>
              <a:spcPct val="0"/>
            </a:spcBef>
            <a:spcAft>
              <a:spcPct val="15000"/>
            </a:spcAft>
            <a:buChar char="••"/>
          </a:pPr>
          <a:r>
            <a:rPr lang="ru-RU" sz="2400" kern="1200" dirty="0" smtClean="0">
              <a:latin typeface="Times New Roman" pitchFamily="18" charset="0"/>
              <a:cs typeface="Times New Roman" pitchFamily="18" charset="0"/>
            </a:rPr>
            <a:t>независимая оценка качества образования</a:t>
          </a:r>
          <a:endParaRPr lang="ru-RU" sz="2400" kern="1200" dirty="0">
            <a:latin typeface="Times New Roman" pitchFamily="18" charset="0"/>
            <a:cs typeface="Times New Roman" pitchFamily="18" charset="0"/>
          </a:endParaRPr>
        </a:p>
      </dsp:txBody>
      <dsp:txXfrm>
        <a:off x="2004460" y="716657"/>
        <a:ext cx="2557859" cy="4299942"/>
      </dsp:txXfrm>
    </dsp:sp>
    <dsp:sp modelId="{27130184-B3F2-47E2-A246-D07C61EE7BAD}">
      <dsp:nvSpPr>
        <dsp:cNvPr id="0" name=""/>
        <dsp:cNvSpPr/>
      </dsp:nvSpPr>
      <dsp:spPr>
        <a:xfrm>
          <a:off x="1975" y="0"/>
          <a:ext cx="2002485" cy="5733256"/>
        </a:xfrm>
        <a:prstGeom prst="roundRect">
          <a:avLst/>
        </a:prstGeom>
        <a:solidFill>
          <a:srgbClr val="EAAA7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ru-RU" sz="2200" b="1" kern="1200" dirty="0" smtClean="0">
              <a:solidFill>
                <a:srgbClr val="FF0000"/>
              </a:solidFill>
              <a:latin typeface="Times New Roman" pitchFamily="18" charset="0"/>
              <a:cs typeface="Times New Roman" pitchFamily="18" charset="0"/>
            </a:rPr>
            <a:t>Качество образования оценивается</a:t>
          </a:r>
          <a:endParaRPr lang="ru-RU" sz="2200" b="1" kern="1200" dirty="0">
            <a:solidFill>
              <a:srgbClr val="FF0000"/>
            </a:solidFill>
            <a:latin typeface="Times New Roman" pitchFamily="18" charset="0"/>
            <a:cs typeface="Times New Roman" pitchFamily="18" charset="0"/>
          </a:endParaRPr>
        </a:p>
      </dsp:txBody>
      <dsp:txXfrm>
        <a:off x="99728" y="97753"/>
        <a:ext cx="1806979" cy="5537750"/>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6399FD-C149-472D-95D8-0240387DA97A}" type="datetimeFigureOut">
              <a:rPr lang="ru-RU" smtClean="0"/>
              <a:t>31.08.2015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5CD54F1-47B3-45A9-A4C2-7FAD14EEC362}" type="slidenum">
              <a:rPr lang="ru-RU" smtClean="0"/>
              <a:t>‹#›</a:t>
            </a:fld>
            <a:endParaRPr lang="ru-RU"/>
          </a:p>
        </p:txBody>
      </p:sp>
    </p:spTree>
    <p:extLst>
      <p:ext uri="{BB962C8B-B14F-4D97-AF65-F5344CB8AC3E}">
        <p14:creationId xmlns:p14="http://schemas.microsoft.com/office/powerpoint/2010/main" val="3043619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1</a:t>
            </a:fld>
            <a:endParaRPr lang="ru-RU"/>
          </a:p>
        </p:txBody>
      </p:sp>
    </p:spTree>
    <p:extLst>
      <p:ext uri="{BB962C8B-B14F-4D97-AF65-F5344CB8AC3E}">
        <p14:creationId xmlns:p14="http://schemas.microsoft.com/office/powerpoint/2010/main" val="847437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10</a:t>
            </a:fld>
            <a:endParaRPr lang="ru-RU"/>
          </a:p>
        </p:txBody>
      </p:sp>
    </p:spTree>
    <p:extLst>
      <p:ext uri="{BB962C8B-B14F-4D97-AF65-F5344CB8AC3E}">
        <p14:creationId xmlns:p14="http://schemas.microsoft.com/office/powerpoint/2010/main" val="494409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11</a:t>
            </a:fld>
            <a:endParaRPr lang="ru-RU"/>
          </a:p>
        </p:txBody>
      </p:sp>
    </p:spTree>
    <p:extLst>
      <p:ext uri="{BB962C8B-B14F-4D97-AF65-F5344CB8AC3E}">
        <p14:creationId xmlns:p14="http://schemas.microsoft.com/office/powerpoint/2010/main" val="2372673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a:t>
            </a:r>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12</a:t>
            </a:fld>
            <a:endParaRPr lang="ru-RU"/>
          </a:p>
        </p:txBody>
      </p:sp>
    </p:spTree>
    <p:extLst>
      <p:ext uri="{BB962C8B-B14F-4D97-AF65-F5344CB8AC3E}">
        <p14:creationId xmlns:p14="http://schemas.microsoft.com/office/powerpoint/2010/main" val="2029128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dirty="0" smtClean="0"/>
          </a:p>
        </p:txBody>
      </p:sp>
      <p:sp>
        <p:nvSpPr>
          <p:cNvPr id="4" name="Номер слайда 3"/>
          <p:cNvSpPr>
            <a:spLocks noGrp="1"/>
          </p:cNvSpPr>
          <p:nvPr>
            <p:ph type="sldNum" sz="quarter" idx="10"/>
          </p:nvPr>
        </p:nvSpPr>
        <p:spPr/>
        <p:txBody>
          <a:bodyPr/>
          <a:lstStyle/>
          <a:p>
            <a:fld id="{45CD54F1-47B3-45A9-A4C2-7FAD14EEC362}" type="slidenum">
              <a:rPr lang="ru-RU" smtClean="0"/>
              <a:t>13</a:t>
            </a:fld>
            <a:endParaRPr lang="ru-RU"/>
          </a:p>
        </p:txBody>
      </p:sp>
    </p:spTree>
    <p:extLst>
      <p:ext uri="{BB962C8B-B14F-4D97-AF65-F5344CB8AC3E}">
        <p14:creationId xmlns:p14="http://schemas.microsoft.com/office/powerpoint/2010/main" val="2158809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14</a:t>
            </a:fld>
            <a:endParaRPr lang="ru-RU"/>
          </a:p>
        </p:txBody>
      </p:sp>
    </p:spTree>
    <p:extLst>
      <p:ext uri="{BB962C8B-B14F-4D97-AF65-F5344CB8AC3E}">
        <p14:creationId xmlns:p14="http://schemas.microsoft.com/office/powerpoint/2010/main" val="26659038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indent="720725" algn="just"/>
            <a:r>
              <a:rPr lang="ru-RU" sz="1200" b="1" dirty="0" smtClean="0">
                <a:effectLst/>
                <a:latin typeface="Times New Roman"/>
                <a:ea typeface="Times New Roman"/>
              </a:rPr>
              <a:t>Также на этом сайте </a:t>
            </a:r>
            <a:r>
              <a:rPr lang="ru-RU" sz="2800" b="1" dirty="0" smtClean="0">
                <a:effectLst/>
                <a:latin typeface="Times New Roman"/>
                <a:ea typeface="Times New Roman"/>
              </a:rPr>
              <a:t>www.firo.ru</a:t>
            </a:r>
            <a:endParaRPr lang="ru-RU" sz="1050" dirty="0" smtClean="0">
              <a:effectLst/>
              <a:latin typeface="Times New Roman"/>
              <a:ea typeface="Times New Roman"/>
            </a:endParaRPr>
          </a:p>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15</a:t>
            </a:fld>
            <a:endParaRPr lang="ru-RU"/>
          </a:p>
        </p:txBody>
      </p:sp>
    </p:spTree>
    <p:extLst>
      <p:ext uri="{BB962C8B-B14F-4D97-AF65-F5344CB8AC3E}">
        <p14:creationId xmlns:p14="http://schemas.microsoft.com/office/powerpoint/2010/main" val="2377676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16</a:t>
            </a:fld>
            <a:endParaRPr lang="ru-RU"/>
          </a:p>
        </p:txBody>
      </p:sp>
    </p:spTree>
    <p:extLst>
      <p:ext uri="{BB962C8B-B14F-4D97-AF65-F5344CB8AC3E}">
        <p14:creationId xmlns:p14="http://schemas.microsoft.com/office/powerpoint/2010/main" val="570508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Еще хочу обратить внимание на один новый документ.</a:t>
            </a:r>
          </a:p>
          <a:p>
            <a:r>
              <a:rPr lang="ru-RU" dirty="0" smtClean="0"/>
              <a:t>Правительство РФ утвердило (Постановление от  5 августа 2015 г. № 796) Правила принятия комиссией по делам несовершеннолетних и защите их прав, созданной высшим исполнительным органом государственной власти субъекта Российской Федерации, </a:t>
            </a:r>
          </a:p>
          <a:p>
            <a:r>
              <a:rPr lang="ru-RU" dirty="0" smtClean="0"/>
              <a:t>решения о допуске или </a:t>
            </a:r>
            <a:r>
              <a:rPr lang="ru-RU" dirty="0" err="1" smtClean="0"/>
              <a:t>недопуске</a:t>
            </a:r>
            <a:r>
              <a:rPr lang="ru-RU" dirty="0" smtClean="0"/>
              <a:t> лиц, имевших судимость, к педагогической деятельности, к предпринимательской деятельности и (или) трудовой деятельности в сфере образования, воспитания, развития несовершеннолетних.</a:t>
            </a:r>
          </a:p>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17</a:t>
            </a:fld>
            <a:endParaRPr lang="ru-RU"/>
          </a:p>
        </p:txBody>
      </p:sp>
    </p:spTree>
    <p:extLst>
      <p:ext uri="{BB962C8B-B14F-4D97-AF65-F5344CB8AC3E}">
        <p14:creationId xmlns:p14="http://schemas.microsoft.com/office/powerpoint/2010/main" val="2516768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t>В этом году наша система образования начала новый учебный год в условиях, когда приняты все стратегические документы, включая государственную программу развития образования, указы Президента и дорожные карты по их реализации. Поставлено много задач, каждая из которых важна, требует ресурсов, контроля и отчетности.</a:t>
            </a:r>
          </a:p>
          <a:p>
            <a:r>
              <a:rPr lang="ru-RU" dirty="0" smtClean="0"/>
              <a:t>Главный приоритет четко обозначен в Государственной программе развитии образования - это качество образования. Все изменения инфраструктуры, стандартов, технологий, и т.п. должны быть ориентированы на то, чтобы обучающиеся максимально реализовывали свой потенциал и достигали высоких результатов, адекватных для современной экономики и жизни. Стратегическая задача развития общего образования заключается в обновлении его содержания  и обеспечении  качества его результатов. </a:t>
            </a:r>
          </a:p>
          <a:p>
            <a:r>
              <a:rPr lang="ru-RU" dirty="0" smtClean="0"/>
              <a:t>В соответствии с законодательством федеральные государственные образовательные стандарты выступают как важнейший нормативный правовой акт, устанавливающий систему норм и правил, обязательных для исполнения в любом образовательном учреждении, реализующем основные образовательные программы. Стандарт призван, прежде всего, обеспечить государственные гарантии уровня и качества образования на основе единства обязательных требований, а также преемственность образовательных программ. Важнейшими функциями стандарта является с одной стороны обеспечение единства образовательного пространства, с другой – обеспечение вариативности образовательных программ, возможности формировать программы с учетом образовательных потребностей и способностей каждого обучающегося.</a:t>
            </a:r>
          </a:p>
          <a:p>
            <a:r>
              <a:rPr lang="ru-RU" dirty="0" smtClean="0"/>
              <a:t>	В связи с этим понятна роль федерального государственного контроля качества образования и ответственности каждой образовательной организации за качество  реализации образовательных программ в соответствии с требованиями  стандартов. Стандарт призван защитить обучающихся от некачественного обучения, а педагогических работников – от необъективной оценки их труда. С учетом сказанного одним из основных элементов в структуре стандарта и далее в структуре образовательной программы становится объективная оценка. </a:t>
            </a:r>
          </a:p>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18</a:t>
            </a:fld>
            <a:endParaRPr lang="ru-RU"/>
          </a:p>
        </p:txBody>
      </p:sp>
    </p:spTree>
    <p:extLst>
      <p:ext uri="{BB962C8B-B14F-4D97-AF65-F5344CB8AC3E}">
        <p14:creationId xmlns:p14="http://schemas.microsoft.com/office/powerpoint/2010/main" val="2389202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В этом году наша система образования начала новый учебный год в условиях, когда приняты все стратегические документы, включая государственную программу развития образования, указы Президента и дорожные карты по их реализации. Поставлено много задач, каждая из которых важна, требует ресурсов, контроля и отчетности.</a:t>
            </a:r>
          </a:p>
          <a:p>
            <a:r>
              <a:rPr lang="ru-RU" sz="1200" kern="1200" dirty="0" smtClean="0">
                <a:solidFill>
                  <a:schemeClr val="tx1"/>
                </a:solidFill>
                <a:effectLst/>
                <a:latin typeface="+mn-lt"/>
                <a:ea typeface="+mn-ea"/>
                <a:cs typeface="+mn-cs"/>
              </a:rPr>
              <a:t>Главный приоритет четко обозначен в Государственной программе развитии образования - это качество образования. Все изменения инфраструктуры, стандартов, технологий, и т.п. должны быть ориентированы на то, чтобы обучающиеся максимально реализовывали свой потенциал и достигали высоких результатов, адекватных для современной экономики и жизни.</a:t>
            </a:r>
          </a:p>
          <a:p>
            <a:pPr marR="89535" algn="just">
              <a:lnSpc>
                <a:spcPct val="115000"/>
              </a:lnSpc>
              <a:spcAft>
                <a:spcPts val="0"/>
              </a:spcAft>
            </a:pPr>
            <a:r>
              <a:rPr lang="ru-RU" sz="1200" dirty="0" smtClean="0">
                <a:effectLst/>
                <a:latin typeface="Times New Roman"/>
                <a:ea typeface="Times New Roman"/>
                <a:cs typeface="Times New Roman"/>
              </a:rPr>
              <a:t>Стратегическая задача развития общего образования заключается в обновлении его содержания  и обеспечении  качества его результатов. В соответствии с законодательством  федеральные государственные образовательные стандарты выступают как важнейший нормативный правовой акт, устанавливающий систему норм и правил, обязательных для исполнения в любом образовательном учреждении, реализующем основные образовательные программы. Стандарт призван, прежде всего, обеспечить государственные гарантии уровня и качества образования на основе единства обязательных требований, а также преемственность образовательных программ. Важнейшими функциями стандарта является с одной стороны обеспечение единства образовательного пространства, с другой – обеспечение вариативности образовательных программ, возможности формировать программы с учетом образовательных потребностей и способностей каждого обучающегося.</a:t>
            </a:r>
            <a:endParaRPr lang="ru-RU" sz="1050" dirty="0" smtClean="0">
              <a:effectLst/>
              <a:latin typeface="+mn-lt"/>
              <a:ea typeface="Calibri"/>
              <a:cs typeface="Times New Roman"/>
            </a:endParaRPr>
          </a:p>
          <a:p>
            <a:pPr marR="89535" algn="just">
              <a:lnSpc>
                <a:spcPct val="115000"/>
              </a:lnSpc>
              <a:spcAft>
                <a:spcPts val="0"/>
              </a:spcAft>
            </a:pPr>
            <a:r>
              <a:rPr lang="ru-RU" sz="1200" dirty="0" smtClean="0">
                <a:effectLst/>
                <a:latin typeface="Times New Roman"/>
                <a:ea typeface="Times New Roman"/>
                <a:cs typeface="Times New Roman"/>
              </a:rPr>
              <a:t>	В связи с этим понятна роль федерального государственного контроля качества образования и ответственности каждой образовательной организации за качество  реализации образовательных программ в соответствии с требованиями  стандартов. Стандарт призван защитить обучающихся от некачественного обучения, а педагогических работников – от необъективной оценки их труда. С учетом сказанного одним из основных элементов в структуре стандарта и далее в структуре образовательной программы становится объективная оценка. </a:t>
            </a:r>
            <a:endParaRPr lang="ru-RU" sz="1050" dirty="0" smtClean="0">
              <a:effectLst/>
              <a:latin typeface="+mn-lt"/>
              <a:ea typeface="Calibri"/>
              <a:cs typeface="Times New Roman"/>
            </a:endParaRPr>
          </a:p>
          <a:p>
            <a:pPr marR="89535" algn="just">
              <a:lnSpc>
                <a:spcPct val="115000"/>
              </a:lnSpc>
              <a:spcAft>
                <a:spcPts val="0"/>
              </a:spcAft>
            </a:pPr>
            <a:r>
              <a:rPr lang="ru-RU" sz="1200" dirty="0" smtClean="0">
                <a:effectLst/>
                <a:latin typeface="Times New Roman"/>
                <a:ea typeface="Times New Roman"/>
                <a:cs typeface="Times New Roman"/>
              </a:rPr>
              <a:t>	Именно оценка выполняет функцию обратной связи и является регулирующим  элементом системы.  Не случайно такое большое внимание уделяется сегодня формированию Общенациональной системы оценки качества образования, а также внутренней системе оценки качества образования в учреждениях. Обеспечение объективной оценки качества образования означает, что как внешняя, так и внутренняя оценки должны строиться на </a:t>
            </a:r>
            <a:r>
              <a:rPr lang="ru-RU" sz="1200" dirty="0" err="1" smtClean="0">
                <a:effectLst/>
                <a:latin typeface="Times New Roman"/>
                <a:ea typeface="Times New Roman"/>
                <a:cs typeface="Times New Roman"/>
              </a:rPr>
              <a:t>критериальной</a:t>
            </a:r>
            <a:r>
              <a:rPr lang="ru-RU" sz="1200" dirty="0" smtClean="0">
                <a:effectLst/>
                <a:latin typeface="Times New Roman"/>
                <a:ea typeface="Times New Roman"/>
                <a:cs typeface="Times New Roman"/>
              </a:rPr>
              <a:t> основе, адекватно отражающей основные требования стандарта к результатам образования. И в первую  очередь важно для  учреждений  овладеть способами  объективной самооценки на основе требований  приказа  </a:t>
            </a:r>
            <a:r>
              <a:rPr lang="ru-RU" sz="1200" dirty="0" err="1" smtClean="0">
                <a:effectLst/>
                <a:latin typeface="Times New Roman"/>
                <a:ea typeface="Times New Roman"/>
                <a:cs typeface="Times New Roman"/>
              </a:rPr>
              <a:t>Минобрнауки</a:t>
            </a:r>
            <a:r>
              <a:rPr lang="ru-RU" sz="1200" dirty="0" smtClean="0">
                <a:effectLst/>
                <a:latin typeface="Times New Roman"/>
                <a:ea typeface="Times New Roman"/>
                <a:cs typeface="Times New Roman"/>
              </a:rPr>
              <a:t> N 462  и  на основе </a:t>
            </a:r>
            <a:r>
              <a:rPr lang="ru-RU" sz="1200" u="sng" dirty="0" smtClean="0">
                <a:effectLst/>
                <a:latin typeface="Times New Roman"/>
                <a:ea typeface="Times New Roman"/>
                <a:cs typeface="Times New Roman"/>
              </a:rPr>
              <a:t>анализа показателей</a:t>
            </a:r>
            <a:r>
              <a:rPr lang="ru-RU" sz="1200" dirty="0" smtClean="0">
                <a:effectLst/>
                <a:latin typeface="Times New Roman"/>
                <a:ea typeface="Times New Roman"/>
                <a:cs typeface="Times New Roman"/>
              </a:rPr>
              <a:t> деятельности образовательных организаций, утвержденных </a:t>
            </a:r>
            <a:r>
              <a:rPr lang="ru-RU" sz="1200" dirty="0" smtClean="0">
                <a:effectLst/>
                <a:latin typeface="Times New Roman"/>
                <a:ea typeface="Calibri"/>
                <a:cs typeface="Times New Roman"/>
              </a:rPr>
              <a:t>приказом </a:t>
            </a:r>
            <a:r>
              <a:rPr lang="ru-RU" sz="1200" dirty="0" err="1" smtClean="0">
                <a:effectLst/>
                <a:latin typeface="Times New Roman"/>
                <a:ea typeface="Calibri"/>
                <a:cs typeface="Times New Roman"/>
              </a:rPr>
              <a:t>Минобрнауки</a:t>
            </a:r>
            <a:r>
              <a:rPr lang="ru-RU" sz="1200" dirty="0" smtClean="0">
                <a:effectLst/>
                <a:latin typeface="Times New Roman"/>
                <a:ea typeface="Calibri"/>
                <a:cs typeface="Times New Roman"/>
              </a:rPr>
              <a:t> N 1324. Я говорю об отчетах о результатах </a:t>
            </a:r>
            <a:r>
              <a:rPr lang="ru-RU" sz="1200" dirty="0" err="1" smtClean="0">
                <a:effectLst/>
                <a:latin typeface="Times New Roman"/>
                <a:ea typeface="Calibri"/>
                <a:cs typeface="Times New Roman"/>
              </a:rPr>
              <a:t>самообследования</a:t>
            </a:r>
            <a:r>
              <a:rPr lang="ru-RU" sz="1200" dirty="0" smtClean="0">
                <a:effectLst/>
                <a:latin typeface="Times New Roman"/>
                <a:ea typeface="Calibri"/>
                <a:cs typeface="Times New Roman"/>
              </a:rPr>
              <a:t>, о чем уже было сказано выше. В условиях введения стандартов повышается также роль независимой оценки качества образования,  подтверждением этому является внесение соответствующих изменений в Федеральный закон «Об образовании в Российской федерации» Федеральным законом от 21.07.2014 N 256-ФЗ. В связи с этим независимая оценка качества образовательной деятельности организаций, организуемая общественными советами, создаваемыми при органах исполнительной власти субъектов федерации, осуществляющих государственное управление в сфере образования,  или органах местного самоуправления проводится не чаще, чем один раз в год и не реже чем один раз в три года. При этом результаты независимой оценки подлежат рассмотрению указанными органами в месячный срок, они не влекут за собой приостановления или аннулирования лицензии, приостановление или лишение  государственной аккредитации.</a:t>
            </a:r>
            <a:endParaRPr lang="ru-RU" sz="1050" dirty="0">
              <a:effectLst/>
              <a:latin typeface="+mn-lt"/>
              <a:ea typeface="Calibri"/>
              <a:cs typeface="Times New Roman"/>
            </a:endParaRPr>
          </a:p>
        </p:txBody>
      </p:sp>
      <p:sp>
        <p:nvSpPr>
          <p:cNvPr id="4" name="Номер слайда 3"/>
          <p:cNvSpPr>
            <a:spLocks noGrp="1"/>
          </p:cNvSpPr>
          <p:nvPr>
            <p:ph type="sldNum" sz="quarter" idx="10"/>
          </p:nvPr>
        </p:nvSpPr>
        <p:spPr/>
        <p:txBody>
          <a:bodyPr/>
          <a:lstStyle/>
          <a:p>
            <a:fld id="{45CD54F1-47B3-45A9-A4C2-7FAD14EEC362}" type="slidenum">
              <a:rPr lang="ru-RU" smtClean="0"/>
              <a:t>19</a:t>
            </a:fld>
            <a:endParaRPr lang="ru-RU"/>
          </a:p>
        </p:txBody>
      </p:sp>
    </p:spTree>
    <p:extLst>
      <p:ext uri="{BB962C8B-B14F-4D97-AF65-F5344CB8AC3E}">
        <p14:creationId xmlns:p14="http://schemas.microsoft.com/office/powerpoint/2010/main" val="273774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sz="1400" kern="1200" dirty="0" smtClean="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45CD54F1-47B3-45A9-A4C2-7FAD14EEC362}" type="slidenum">
              <a:rPr lang="ru-RU" smtClean="0"/>
              <a:t>2</a:t>
            </a:fld>
            <a:endParaRPr lang="ru-RU"/>
          </a:p>
        </p:txBody>
      </p:sp>
    </p:spTree>
    <p:extLst>
      <p:ext uri="{BB962C8B-B14F-4D97-AF65-F5344CB8AC3E}">
        <p14:creationId xmlns:p14="http://schemas.microsoft.com/office/powerpoint/2010/main" val="20033487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effectLst/>
                <a:latin typeface="+mn-lt"/>
                <a:ea typeface="+mn-ea"/>
                <a:cs typeface="+mn-cs"/>
              </a:rPr>
              <a:t>Итак,  в настоящее время  мы имеем систему преемственных государственных образовательных стандартов по уровням от дошкольного до профессионального образования. Кроме этого  утвержден профессиональный стандарт Педагог (педагогическая деятельность в дошкольном, начальном общем, основном общем, среднем общем образовании) – воспитатель, учитель.</a:t>
            </a:r>
          </a:p>
          <a:p>
            <a:r>
              <a:rPr lang="ru-RU" sz="1200" kern="1200" dirty="0" smtClean="0">
                <a:solidFill>
                  <a:schemeClr val="tx1"/>
                </a:solidFill>
                <a:effectLst/>
                <a:latin typeface="+mn-lt"/>
                <a:ea typeface="+mn-ea"/>
                <a:cs typeface="+mn-cs"/>
              </a:rPr>
              <a:t>Отмечу наиболее проблемные моменты в деятельности  проверенных Инспекцией образовательных учреждений, чтобы на основании анализа нарушений определить возможные задачи на ближайшую перспективу.</a:t>
            </a:r>
          </a:p>
          <a:p>
            <a:r>
              <a:rPr lang="ru-RU" sz="1200" kern="1200" dirty="0" smtClean="0">
                <a:solidFill>
                  <a:schemeClr val="tx1"/>
                </a:solidFill>
                <a:effectLst/>
                <a:latin typeface="+mn-lt"/>
                <a:ea typeface="+mn-ea"/>
                <a:cs typeface="+mn-cs"/>
              </a:rPr>
              <a:t>Типичными нарушениями, выявленными Инспекцией при проверках общеобразовательных школ на протяжении пяти прошедших лет являлось невыполнение федерального Базисного учебного плана. Если в 2009 году невыполнение инвариантной части </a:t>
            </a:r>
            <a:r>
              <a:rPr lang="ru-RU" sz="1200" kern="1200" dirty="0" err="1" smtClean="0">
                <a:solidFill>
                  <a:schemeClr val="tx1"/>
                </a:solidFill>
                <a:effectLst/>
                <a:latin typeface="+mn-lt"/>
                <a:ea typeface="+mn-ea"/>
                <a:cs typeface="+mn-cs"/>
              </a:rPr>
              <a:t>БУПа</a:t>
            </a:r>
            <a:r>
              <a:rPr lang="ru-RU" sz="1200" kern="1200" dirty="0" smtClean="0">
                <a:solidFill>
                  <a:schemeClr val="tx1"/>
                </a:solidFill>
                <a:effectLst/>
                <a:latin typeface="+mn-lt"/>
                <a:ea typeface="+mn-ea"/>
                <a:cs typeface="+mn-cs"/>
              </a:rPr>
              <a:t> отмечалось в 48% проверенных учреждений, то к 2011 году  этот показатель сократился до 10%. Однако уже в 2012 году в связи с введением третьего часа физической культуры доля нарушителей увеличилась до 15%,  а в 2013 -2014 году в связи с введением в 4-х классах курса Основы религиозных культур и светской этики -  возросла до 37%.</a:t>
            </a:r>
          </a:p>
          <a:p>
            <a:r>
              <a:rPr lang="ru-RU" sz="1200" kern="1200" dirty="0" smtClean="0">
                <a:solidFill>
                  <a:schemeClr val="tx1"/>
                </a:solidFill>
                <a:effectLst/>
                <a:latin typeface="+mn-lt"/>
                <a:ea typeface="+mn-ea"/>
                <a:cs typeface="+mn-cs"/>
              </a:rPr>
              <a:t>	Кроме нарушений </a:t>
            </a:r>
            <a:r>
              <a:rPr lang="ru-RU" sz="1200" kern="1200" dirty="0" err="1" smtClean="0">
                <a:solidFill>
                  <a:schemeClr val="tx1"/>
                </a:solidFill>
                <a:effectLst/>
                <a:latin typeface="+mn-lt"/>
                <a:ea typeface="+mn-ea"/>
                <a:cs typeface="+mn-cs"/>
              </a:rPr>
              <a:t>БУПа</a:t>
            </a:r>
            <a:r>
              <a:rPr lang="ru-RU" sz="1200" kern="1200" dirty="0" smtClean="0">
                <a:solidFill>
                  <a:schemeClr val="tx1"/>
                </a:solidFill>
                <a:effectLst/>
                <a:latin typeface="+mn-lt"/>
                <a:ea typeface="+mn-ea"/>
                <a:cs typeface="+mn-cs"/>
              </a:rPr>
              <a:t>, как уже было сказано, к типичным можно отнести отсутствие утвержденных должным образом образовательных программ и несоответствие ООП НОО требованиям ФГОС и несоответствие законодательству нормативно-правовых актов учреждений, регламентирующих организацию деятельности по реализации образовательных программ.</a:t>
            </a:r>
          </a:p>
          <a:p>
            <a:r>
              <a:rPr lang="ru-RU" sz="1200" kern="1200" dirty="0" smtClean="0">
                <a:solidFill>
                  <a:schemeClr val="tx1"/>
                </a:solidFill>
                <a:effectLst/>
                <a:latin typeface="+mn-lt"/>
                <a:ea typeface="+mn-ea"/>
                <a:cs typeface="+mn-cs"/>
              </a:rPr>
              <a:t>	Нельзя не отметить, что ситуация с ООП НОО значительно улучшилась. Однако наибольшее число выявленных нарушений по прежнему связано с отсутствием в программах очень важного раздела «Система условий реализации программы» и, в первую очередь отсутствие Сетевого графика (дорожной карты) по формированию необходимой системы условий и контроля за его исполнением, а также с отсутствием обязательного раздела «Программа коррекционной работы». По прежнему существует смешение понятий «Внеурочная деятельность», которая реализуется в рамках основной образовательной программы, и дополнительного образования и воспитательной работы в школе. Это приводит к нарушениям при формировании планов внеурочной деятельности. Более того, иногда происходит подмена мероприятий внеурочной деятельности платными образовательными услугами, что совершенно недопустимо.</a:t>
            </a:r>
          </a:p>
          <a:p>
            <a:r>
              <a:rPr lang="ru-RU" sz="1200" kern="1200" dirty="0" smtClean="0">
                <a:solidFill>
                  <a:schemeClr val="tx1"/>
                </a:solidFill>
                <a:effectLst/>
                <a:latin typeface="+mn-lt"/>
                <a:ea typeface="+mn-ea"/>
                <a:cs typeface="+mn-cs"/>
              </a:rPr>
              <a:t>	Деятельность образовательных организаций по реализации образовательных программ часто регламентируется нормативно-правовыми актами, не соответствующими законодательству. В первую очередь это касается Порядка разработки и утверждения образовательных программ, Положений об индивидуальных учебных планах, самообразовании, семейном образовании. </a:t>
            </a:r>
            <a:endParaRPr lang="ru-RU" sz="1200" kern="1200" dirty="0">
              <a:solidFill>
                <a:schemeClr val="tx1"/>
              </a:solidFill>
              <a:effectLst/>
              <a:latin typeface="+mn-lt"/>
              <a:ea typeface="+mn-ea"/>
              <a:cs typeface="+mn-cs"/>
            </a:endParaRPr>
          </a:p>
        </p:txBody>
      </p:sp>
      <p:sp>
        <p:nvSpPr>
          <p:cNvPr id="4" name="Номер слайда 3"/>
          <p:cNvSpPr>
            <a:spLocks noGrp="1"/>
          </p:cNvSpPr>
          <p:nvPr>
            <p:ph type="sldNum" sz="quarter" idx="10"/>
          </p:nvPr>
        </p:nvSpPr>
        <p:spPr/>
        <p:txBody>
          <a:bodyPr/>
          <a:lstStyle/>
          <a:p>
            <a:fld id="{45CD54F1-47B3-45A9-A4C2-7FAD14EEC362}" type="slidenum">
              <a:rPr lang="ru-RU" smtClean="0"/>
              <a:t>20</a:t>
            </a:fld>
            <a:endParaRPr lang="ru-RU"/>
          </a:p>
        </p:txBody>
      </p:sp>
    </p:spTree>
    <p:extLst>
      <p:ext uri="{BB962C8B-B14F-4D97-AF65-F5344CB8AC3E}">
        <p14:creationId xmlns:p14="http://schemas.microsoft.com/office/powerpoint/2010/main" val="920997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3</a:t>
            </a:fld>
            <a:endParaRPr lang="ru-RU"/>
          </a:p>
        </p:txBody>
      </p:sp>
    </p:spTree>
    <p:extLst>
      <p:ext uri="{BB962C8B-B14F-4D97-AF65-F5344CB8AC3E}">
        <p14:creationId xmlns:p14="http://schemas.microsoft.com/office/powerpoint/2010/main" val="2046508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4</a:t>
            </a:fld>
            <a:endParaRPr lang="ru-RU"/>
          </a:p>
        </p:txBody>
      </p:sp>
    </p:spTree>
    <p:extLst>
      <p:ext uri="{BB962C8B-B14F-4D97-AF65-F5344CB8AC3E}">
        <p14:creationId xmlns:p14="http://schemas.microsoft.com/office/powerpoint/2010/main" val="3710326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5</a:t>
            </a:fld>
            <a:endParaRPr lang="ru-RU"/>
          </a:p>
        </p:txBody>
      </p:sp>
    </p:spTree>
    <p:extLst>
      <p:ext uri="{BB962C8B-B14F-4D97-AF65-F5344CB8AC3E}">
        <p14:creationId xmlns:p14="http://schemas.microsoft.com/office/powerpoint/2010/main" val="1138610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6</a:t>
            </a:fld>
            <a:endParaRPr lang="ru-RU"/>
          </a:p>
        </p:txBody>
      </p:sp>
    </p:spTree>
    <p:extLst>
      <p:ext uri="{BB962C8B-B14F-4D97-AF65-F5344CB8AC3E}">
        <p14:creationId xmlns:p14="http://schemas.microsoft.com/office/powerpoint/2010/main" val="1744710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7</a:t>
            </a:fld>
            <a:endParaRPr lang="ru-RU"/>
          </a:p>
        </p:txBody>
      </p:sp>
    </p:spTree>
    <p:extLst>
      <p:ext uri="{BB962C8B-B14F-4D97-AF65-F5344CB8AC3E}">
        <p14:creationId xmlns:p14="http://schemas.microsoft.com/office/powerpoint/2010/main" val="3473396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b="1" dirty="0"/>
          </a:p>
        </p:txBody>
      </p:sp>
      <p:sp>
        <p:nvSpPr>
          <p:cNvPr id="4" name="Номер слайда 3"/>
          <p:cNvSpPr>
            <a:spLocks noGrp="1"/>
          </p:cNvSpPr>
          <p:nvPr>
            <p:ph type="sldNum" sz="quarter" idx="10"/>
          </p:nvPr>
        </p:nvSpPr>
        <p:spPr/>
        <p:txBody>
          <a:bodyPr/>
          <a:lstStyle/>
          <a:p>
            <a:fld id="{45CD54F1-47B3-45A9-A4C2-7FAD14EEC362}" type="slidenum">
              <a:rPr lang="ru-RU" smtClean="0"/>
              <a:t>8</a:t>
            </a:fld>
            <a:endParaRPr lang="ru-RU"/>
          </a:p>
        </p:txBody>
      </p:sp>
    </p:spTree>
    <p:extLst>
      <p:ext uri="{BB962C8B-B14F-4D97-AF65-F5344CB8AC3E}">
        <p14:creationId xmlns:p14="http://schemas.microsoft.com/office/powerpoint/2010/main" val="3507257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5CD54F1-47B3-45A9-A4C2-7FAD14EEC362}" type="slidenum">
              <a:rPr lang="ru-RU" smtClean="0"/>
              <a:t>9</a:t>
            </a:fld>
            <a:endParaRPr lang="ru-RU"/>
          </a:p>
        </p:txBody>
      </p:sp>
    </p:spTree>
    <p:extLst>
      <p:ext uri="{BB962C8B-B14F-4D97-AF65-F5344CB8AC3E}">
        <p14:creationId xmlns:p14="http://schemas.microsoft.com/office/powerpoint/2010/main" val="28937597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C15495E-879C-4FF7-ADD1-1A609199CF08}" type="datetimeFigureOut">
              <a:rPr lang="ru-RU" smtClean="0"/>
              <a:t>31.08.2015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287438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C15495E-879C-4FF7-ADD1-1A609199CF08}" type="datetimeFigureOut">
              <a:rPr lang="ru-RU" smtClean="0"/>
              <a:t>31.08.2015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30979139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C15495E-879C-4FF7-ADD1-1A609199CF08}" type="datetimeFigureOut">
              <a:rPr lang="ru-RU" smtClean="0"/>
              <a:t>31.08.2015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4220491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C15495E-879C-4FF7-ADD1-1A609199CF08}" type="datetimeFigureOut">
              <a:rPr lang="ru-RU" smtClean="0"/>
              <a:t>31.08.2015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1934320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C15495E-879C-4FF7-ADD1-1A609199CF08}" type="datetimeFigureOut">
              <a:rPr lang="ru-RU" smtClean="0"/>
              <a:t>31.08.2015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3789433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C15495E-879C-4FF7-ADD1-1A609199CF08}" type="datetimeFigureOut">
              <a:rPr lang="ru-RU" smtClean="0"/>
              <a:t>31.08.2015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41641411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C15495E-879C-4FF7-ADD1-1A609199CF08}" type="datetimeFigureOut">
              <a:rPr lang="ru-RU" smtClean="0"/>
              <a:t>31.08.2015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856586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C15495E-879C-4FF7-ADD1-1A609199CF08}" type="datetimeFigureOut">
              <a:rPr lang="ru-RU" smtClean="0"/>
              <a:t>31.08.2015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910805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C15495E-879C-4FF7-ADD1-1A609199CF08}" type="datetimeFigureOut">
              <a:rPr lang="ru-RU" smtClean="0"/>
              <a:t>31.08.2015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38696047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C15495E-879C-4FF7-ADD1-1A609199CF08}" type="datetimeFigureOut">
              <a:rPr lang="ru-RU" smtClean="0"/>
              <a:t>31.08.2015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3661588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C15495E-879C-4FF7-ADD1-1A609199CF08}" type="datetimeFigureOut">
              <a:rPr lang="ru-RU" smtClean="0"/>
              <a:t>31.08.2015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CB27A23-69C0-44D7-95C6-42912561FC1A}" type="slidenum">
              <a:rPr lang="ru-RU" smtClean="0"/>
              <a:t>‹#›</a:t>
            </a:fld>
            <a:endParaRPr lang="ru-RU"/>
          </a:p>
        </p:txBody>
      </p:sp>
    </p:spTree>
    <p:extLst>
      <p:ext uri="{BB962C8B-B14F-4D97-AF65-F5344CB8AC3E}">
        <p14:creationId xmlns:p14="http://schemas.microsoft.com/office/powerpoint/2010/main" val="1622931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15495E-879C-4FF7-ADD1-1A609199CF08}" type="datetimeFigureOut">
              <a:rPr lang="ru-RU" smtClean="0"/>
              <a:t>31.08.2015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B27A23-69C0-44D7-95C6-42912561FC1A}" type="slidenum">
              <a:rPr lang="ru-RU" smtClean="0"/>
              <a:t>‹#›</a:t>
            </a:fld>
            <a:endParaRPr lang="ru-RU"/>
          </a:p>
        </p:txBody>
      </p:sp>
    </p:spTree>
    <p:extLst>
      <p:ext uri="{BB962C8B-B14F-4D97-AF65-F5344CB8AC3E}">
        <p14:creationId xmlns:p14="http://schemas.microsoft.com/office/powerpoint/2010/main" val="20599580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consultantplus://offline/ref=C6F60CCECCE72B5BE4561BCD337489D7AE0342BEF8A47F680D953814E1sBN4I"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png"/><Relationship Id="rId5" Type="http://schemas.openxmlformats.org/officeDocument/2006/relationships/image" Target="../media/image7.emf"/><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oleObject" Target="../embeddings/oleObject2.bin"/><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1.png"/><Relationship Id="rId7" Type="http://schemas.openxmlformats.org/officeDocument/2006/relationships/diagramColors" Target="../diagrams/colors2.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consultantplus://offline/ref=89A2C9D1622372171FAB6DABDB789BAE28BCDF8A1243B7206096D5A1BBC8C6F6ED80E478D7CF36FFwFzBJ"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consultantplus://offline/ref=89A2C9D1622372171FAB6DABDB789BAE20B8D88F1B4DEA2A68CFD9A3BCC799E1EAC9E879D7CB31wFz9J" TargetMode="External"/><Relationship Id="rId5" Type="http://schemas.openxmlformats.org/officeDocument/2006/relationships/hyperlink" Target="consultantplus://offline/ref=89A2C9D1622372171FAB6DABDB789BAE28BAD78C1E40B7206096D5A1BBC8C6F6ED80E478D7CF37FAwFz8J" TargetMode="External"/><Relationship Id="rId4" Type="http://schemas.openxmlformats.org/officeDocument/2006/relationships/hyperlink" Target="consultantplus://offline/ref=89A2C9D1622372171FAB6DABDB789BAE28B0DC861E45B7206096D5A1BBC8C6F6ED80E478D7CF37F1wFzAJ"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consultantplus://offline/ref=90FEE886F4358784B3A14E8E5D41A8AAE5B2853056E329ECA00B720CB1U6TDI"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P528"/></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consultantplus://offline/ref=16D8A283D00F6EDB5DC0A3B18963F262EFAFF8ADDA2940F9FA9E3AF5D6ICY5I"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consultantplus://offline/ref=44BC8DFD575D3DE3543F813F532492C3CE0FDB154D23DBC817779D05DFF7aDI"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consultantplus://offline/ref=EE0293198086338A9830E44A7C92D8E88E925D97AC842D8F26C7AB8457eEb2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84138"/>
            <a:ext cx="9278938"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ctrTitle"/>
          </p:nvPr>
        </p:nvSpPr>
        <p:spPr>
          <a:xfrm>
            <a:off x="755576" y="620688"/>
            <a:ext cx="7772400" cy="4203898"/>
          </a:xfrm>
        </p:spPr>
        <p:txBody>
          <a:bodyPr>
            <a:normAutofit fontScale="90000"/>
          </a:bodyPr>
          <a:lstStyle/>
          <a:p>
            <a:r>
              <a:rPr lang="ru-RU" sz="4000" b="1" dirty="0">
                <a:solidFill>
                  <a:prstClr val="black"/>
                </a:solidFill>
                <a:latin typeface="Arial Narrow" panose="020B0606020202030204" pitchFamily="34" charset="0"/>
              </a:rPr>
              <a:t>«Об актуальных проблемах и приоритетных направлениях развития образования на современном этапе реализации государственной политики в сфере образования в условиях обновляющегося законодательства»</a:t>
            </a:r>
            <a:br>
              <a:rPr lang="ru-RU" sz="4000" b="1" dirty="0">
                <a:solidFill>
                  <a:prstClr val="black"/>
                </a:solidFill>
                <a:latin typeface="Arial Narrow" panose="020B0606020202030204" pitchFamily="34" charset="0"/>
              </a:rPr>
            </a:br>
            <a:endParaRPr lang="ru-RU" b="1" dirty="0">
              <a:latin typeface="Arial Narrow" panose="020B0606020202030204" pitchFamily="34" charset="0"/>
            </a:endParaRPr>
          </a:p>
        </p:txBody>
      </p:sp>
      <p:sp>
        <p:nvSpPr>
          <p:cNvPr id="4" name="Подзаголовок 3"/>
          <p:cNvSpPr>
            <a:spLocks noGrp="1"/>
          </p:cNvSpPr>
          <p:nvPr>
            <p:ph type="subTitle" idx="1"/>
          </p:nvPr>
        </p:nvSpPr>
        <p:spPr>
          <a:xfrm>
            <a:off x="1331640" y="4365104"/>
            <a:ext cx="6400800" cy="2466319"/>
          </a:xfrm>
        </p:spPr>
        <p:txBody>
          <a:bodyPr>
            <a:noAutofit/>
          </a:bodyPr>
          <a:lstStyle/>
          <a:p>
            <a:r>
              <a:rPr lang="ru-RU" sz="2400" b="1" dirty="0">
                <a:solidFill>
                  <a:schemeClr val="tx1"/>
                </a:solidFill>
              </a:rPr>
              <a:t>Рудженец Г.В., консультант отдела федерального контроля качества образования и государственной аккредитации </a:t>
            </a:r>
            <a:r>
              <a:rPr lang="ru-RU" sz="2400" b="1" dirty="0" err="1">
                <a:solidFill>
                  <a:schemeClr val="tx1"/>
                </a:solidFill>
              </a:rPr>
              <a:t>Гособрнадзора</a:t>
            </a:r>
            <a:r>
              <a:rPr lang="ru-RU" sz="2400" b="1" dirty="0">
                <a:solidFill>
                  <a:schemeClr val="tx1"/>
                </a:solidFill>
              </a:rPr>
              <a:t> Пермского края</a:t>
            </a:r>
            <a:br>
              <a:rPr lang="ru-RU" sz="2400" b="1" dirty="0">
                <a:solidFill>
                  <a:schemeClr val="tx1"/>
                </a:solidFill>
              </a:rPr>
            </a:br>
            <a:endParaRPr lang="ru-RU" sz="2400" b="1" dirty="0">
              <a:solidFill>
                <a:schemeClr val="tx1"/>
              </a:solidFill>
            </a:endParaRPr>
          </a:p>
        </p:txBody>
      </p:sp>
    </p:spTree>
    <p:extLst>
      <p:ext uri="{BB962C8B-B14F-4D97-AF65-F5344CB8AC3E}">
        <p14:creationId xmlns:p14="http://schemas.microsoft.com/office/powerpoint/2010/main" val="1035435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3209"/>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8229600" cy="4090466"/>
          </a:xfrm>
        </p:spPr>
        <p:txBody>
          <a:bodyPr>
            <a:normAutofit/>
          </a:bodyPr>
          <a:lstStyle/>
          <a:p>
            <a:r>
              <a:rPr lang="ru-RU" sz="2000" dirty="0" smtClean="0"/>
              <a:t>МИНИСТЕРСТВО ОБРАЗОВАНИЯ И НАУКИ РОССИЙСКОЙ ФЕДЕРАЦИИ ПРИКАЗ от 17 марта 2015 г. N 244 </a:t>
            </a:r>
            <a:br>
              <a:rPr lang="ru-RU" sz="2000" dirty="0" smtClean="0"/>
            </a:br>
            <a:r>
              <a:rPr lang="ru-RU" sz="2000" dirty="0" smtClean="0"/>
              <a:t>ОБ УТВЕРЖДЕНИИ </a:t>
            </a:r>
            <a:r>
              <a:rPr lang="ru-RU" sz="2000" b="1" dirty="0" smtClean="0"/>
              <a:t>АДМИНИСТРАТИВНОГО РЕГЛАМЕНТА ПРЕДОСТАВЛЕНИЯ ОРГАНАМИ ГОСУДАРСТВЕННОЙ ВЛАСТИ СУБЪЕКТОВ РОССИЙСКОЙ ФЕДЕРАЦИИ, ОСУЩЕСТВЛЯЮЩИМИ ПЕРЕДАННЫЕ ПОЛНОМОЧИЯ РОССИЙСКОЙ ФЕДЕРАЦИИ В СФЕРЕ ОБРАЗОВАНИЯ, ГОСУДАРСТВЕННОЙ УСЛУГИ ПО ЛИЦЕНЗИРОВАНИЮ ОБРАЗОВАТЕЛЬНОЙ ДЕЯТЕЛЬНОСТИ</a:t>
            </a:r>
            <a:endParaRPr lang="ru-RU" sz="2000" b="1" dirty="0"/>
          </a:p>
        </p:txBody>
      </p:sp>
      <p:sp>
        <p:nvSpPr>
          <p:cNvPr id="3" name="Объект 2"/>
          <p:cNvSpPr>
            <a:spLocks noGrp="1"/>
          </p:cNvSpPr>
          <p:nvPr>
            <p:ph idx="1"/>
          </p:nvPr>
        </p:nvSpPr>
        <p:spPr>
          <a:xfrm>
            <a:off x="457200" y="3284984"/>
            <a:ext cx="8229600" cy="2841179"/>
          </a:xfrm>
        </p:spPr>
        <p:txBody>
          <a:bodyPr>
            <a:normAutofit fontScale="85000" lnSpcReduction="20000"/>
          </a:bodyPr>
          <a:lstStyle/>
          <a:p>
            <a:endParaRPr lang="ru-RU" b="1" dirty="0" smtClean="0"/>
          </a:p>
          <a:p>
            <a:endParaRPr lang="ru-RU" b="1" dirty="0"/>
          </a:p>
          <a:p>
            <a:endParaRPr lang="ru-RU" b="1" dirty="0" smtClean="0"/>
          </a:p>
          <a:p>
            <a:pPr marL="0" indent="0">
              <a:buNone/>
            </a:pPr>
            <a:r>
              <a:rPr lang="ru-RU" b="1" dirty="0" smtClean="0"/>
              <a:t>Регламентирован </a:t>
            </a:r>
            <a:r>
              <a:rPr lang="ru-RU" b="1" dirty="0"/>
              <a:t>порядок лицензирования образовательной деятельности региональными органами власти, осуществляющими переданные полномочия РФ в сфере образования</a:t>
            </a:r>
            <a:endParaRPr lang="ru-RU" dirty="0"/>
          </a:p>
          <a:p>
            <a:endParaRPr lang="ru-RU" dirty="0"/>
          </a:p>
        </p:txBody>
      </p:sp>
    </p:spTree>
    <p:extLst>
      <p:ext uri="{BB962C8B-B14F-4D97-AF65-F5344CB8AC3E}">
        <p14:creationId xmlns:p14="http://schemas.microsoft.com/office/powerpoint/2010/main" val="29719380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49" y="-90488"/>
            <a:ext cx="9264649" cy="694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395536" y="980728"/>
            <a:ext cx="8229600" cy="2016224"/>
          </a:xfrm>
        </p:spPr>
        <p:txBody>
          <a:bodyPr>
            <a:noAutofit/>
          </a:bodyPr>
          <a:lstStyle/>
          <a:p>
            <a:r>
              <a:rPr lang="ru-RU" sz="2400" dirty="0" smtClean="0"/>
              <a:t>Приказ </a:t>
            </a:r>
            <a:r>
              <a:rPr lang="ru-RU" sz="2400" dirty="0" err="1" smtClean="0"/>
              <a:t>Минобрнауки</a:t>
            </a:r>
            <a:r>
              <a:rPr lang="ru-RU" sz="2400" dirty="0" smtClean="0"/>
              <a:t> России от 30.08.2013 N 1015                      (ред. от 17.07.2015)</a:t>
            </a:r>
            <a:br>
              <a:rPr lang="ru-RU" sz="2400" dirty="0" smtClean="0"/>
            </a:br>
            <a:r>
              <a:rPr lang="ru-RU" sz="2400" dirty="0" smtClean="0"/>
              <a:t> "Об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a:t>
            </a:r>
            <a:br>
              <a:rPr lang="ru-RU" sz="2400" dirty="0" smtClean="0"/>
            </a:br>
            <a:endParaRPr lang="ru-RU" sz="2400" dirty="0"/>
          </a:p>
        </p:txBody>
      </p:sp>
      <p:sp>
        <p:nvSpPr>
          <p:cNvPr id="3" name="Объект 2"/>
          <p:cNvSpPr>
            <a:spLocks noGrp="1"/>
          </p:cNvSpPr>
          <p:nvPr>
            <p:ph idx="1"/>
          </p:nvPr>
        </p:nvSpPr>
        <p:spPr>
          <a:xfrm>
            <a:off x="457200" y="2996952"/>
            <a:ext cx="8229600" cy="3672408"/>
          </a:xfrm>
        </p:spPr>
        <p:txBody>
          <a:bodyPr>
            <a:normAutofit fontScale="55000" lnSpcReduction="20000"/>
          </a:bodyPr>
          <a:lstStyle/>
          <a:p>
            <a:pPr marL="0" indent="0">
              <a:buNone/>
            </a:pPr>
            <a:r>
              <a:rPr lang="ru-RU" dirty="0"/>
              <a:t/>
            </a:r>
            <a:br>
              <a:rPr lang="ru-RU" dirty="0"/>
            </a:br>
            <a:r>
              <a:rPr lang="ru-RU" sz="3800" b="1" dirty="0"/>
              <a:t>19.1. При реализации утвержденных рабочих программ учебных предметов, курсов, дисциплин (модулей) общеобразовательной программы необходимо учитывать, что объем домашних заданий (по всем учебным предметам) должен быть таким, чтобы затраты времени на его выполнение не превышали (в астрономических часах): во 2 - 3 классах - 1,5 часа, в 4 - 5 классах - 2 часа, в 6 - 8 классах - 2,5 часа, в 9 - 11 классах - до 3,5 часа.</a:t>
            </a:r>
          </a:p>
          <a:p>
            <a:pPr marL="0" indent="0">
              <a:buNone/>
            </a:pPr>
            <a:r>
              <a:rPr lang="ru-RU" sz="3800" b="1" dirty="0"/>
              <a:t>Учебные предметы, курсы, дисциплины (модули) образовательной программы, требующие больших затрат времени на выполнение домашнего задания, не должны группироваться в один день</a:t>
            </a:r>
            <a:br>
              <a:rPr lang="ru-RU" sz="3800" b="1" dirty="0"/>
            </a:br>
            <a:r>
              <a:rPr lang="ru-RU" dirty="0"/>
              <a:t> </a:t>
            </a:r>
          </a:p>
          <a:p>
            <a:endParaRPr lang="ru-RU" dirty="0"/>
          </a:p>
          <a:p>
            <a:endParaRPr lang="ru-RU" dirty="0"/>
          </a:p>
        </p:txBody>
      </p:sp>
    </p:spTree>
    <p:extLst>
      <p:ext uri="{BB962C8B-B14F-4D97-AF65-F5344CB8AC3E}">
        <p14:creationId xmlns:p14="http://schemas.microsoft.com/office/powerpoint/2010/main" val="24674672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487"/>
            <a:ext cx="9252520" cy="693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683568" y="404664"/>
            <a:ext cx="8229600" cy="1503040"/>
          </a:xfrm>
        </p:spPr>
        <p:txBody>
          <a:bodyPr>
            <a:normAutofit/>
          </a:bodyPr>
          <a:lstStyle/>
          <a:p>
            <a:r>
              <a:rPr lang="ru-RU" sz="2000" b="1" dirty="0"/>
              <a:t>МИНИСТЕРСТВО ОБРАЗОВАНИЯ И НАУКИ РОССИЙСКОЙ ФЕДЕРАЦИИ</a:t>
            </a:r>
            <a:br>
              <a:rPr lang="ru-RU" sz="2000" b="1" dirty="0"/>
            </a:br>
            <a:r>
              <a:rPr lang="ru-RU" sz="2000" b="1" dirty="0"/>
              <a:t> </a:t>
            </a:r>
            <a:br>
              <a:rPr lang="ru-RU" sz="2000" b="1" dirty="0"/>
            </a:br>
            <a:r>
              <a:rPr lang="ru-RU" sz="2000" b="1" dirty="0"/>
              <a:t>ПИСЬМО</a:t>
            </a:r>
            <a:br>
              <a:rPr lang="ru-RU" sz="2000" b="1" dirty="0"/>
            </a:br>
            <a:r>
              <a:rPr lang="ru-RU" sz="2000" b="1" dirty="0"/>
              <a:t>от 18 июня 2015 г. N НТ-670/08</a:t>
            </a:r>
          </a:p>
        </p:txBody>
      </p:sp>
      <p:sp>
        <p:nvSpPr>
          <p:cNvPr id="3" name="Объект 2"/>
          <p:cNvSpPr>
            <a:spLocks noGrp="1"/>
          </p:cNvSpPr>
          <p:nvPr>
            <p:ph idx="1"/>
          </p:nvPr>
        </p:nvSpPr>
        <p:spPr>
          <a:xfrm>
            <a:off x="467544" y="1916832"/>
            <a:ext cx="8229600" cy="4525963"/>
          </a:xfrm>
        </p:spPr>
        <p:txBody>
          <a:bodyPr>
            <a:normAutofit fontScale="85000" lnSpcReduction="10000"/>
          </a:bodyPr>
          <a:lstStyle/>
          <a:p>
            <a:pPr marL="0" indent="0" algn="ctr">
              <a:buNone/>
            </a:pPr>
            <a:r>
              <a:rPr lang="ru-RU" dirty="0"/>
              <a:t>МЕТОДИЧЕСКИЕ РЕКОМЕНДАЦИИ</a:t>
            </a:r>
          </a:p>
          <a:p>
            <a:pPr marL="0" indent="0" algn="ctr">
              <a:buNone/>
            </a:pPr>
            <a:r>
              <a:rPr lang="ru-RU" dirty="0"/>
              <a:t>ПО ОРГАНИЗАЦИИ САМОПОДГОТОВКИ УЧАЩИХСЯ</a:t>
            </a:r>
          </a:p>
          <a:p>
            <a:pPr marL="0" indent="0" algn="ctr">
              <a:buNone/>
            </a:pPr>
            <a:r>
              <a:rPr lang="ru-RU" dirty="0"/>
              <a:t>ПРИ ОСУЩЕСТВЛЕНИИ ОБРАЗОВАТЕЛЬНОЙ ДЕЯТЕЛЬНОСТИ ПО ОСНОВНЫМ</a:t>
            </a:r>
          </a:p>
          <a:p>
            <a:pPr marL="0" indent="0" algn="ctr">
              <a:buNone/>
            </a:pPr>
            <a:r>
              <a:rPr lang="ru-RU" dirty="0"/>
              <a:t>ОБЩЕОБРАЗОВАТЕЛЬНЫМ ПРОГРАММАМ - ОБРАЗОВАТЕЛЬНЫМ </a:t>
            </a:r>
            <a:r>
              <a:rPr lang="ru-RU" dirty="0" smtClean="0"/>
              <a:t>ПРОГРАММАМ </a:t>
            </a:r>
            <a:r>
              <a:rPr lang="ru-RU" b="1" dirty="0" smtClean="0"/>
              <a:t>НАЧАЛЬНОГО </a:t>
            </a:r>
            <a:r>
              <a:rPr lang="ru-RU" b="1" dirty="0"/>
              <a:t>ОБЩЕГО, ОСНОВНОГО ОБЩЕГО И СРЕДНЕГО</a:t>
            </a:r>
          </a:p>
          <a:p>
            <a:pPr marL="0" indent="0" algn="ctr">
              <a:buNone/>
            </a:pPr>
            <a:r>
              <a:rPr lang="ru-RU" b="1" dirty="0"/>
              <a:t>ОБЩЕГО ОБРАЗОВАНИЯ</a:t>
            </a:r>
          </a:p>
          <a:p>
            <a:pPr marL="0" indent="0" algn="ctr">
              <a:buNone/>
            </a:pPr>
            <a:r>
              <a:rPr lang="ru-RU" dirty="0"/>
              <a:t> </a:t>
            </a:r>
          </a:p>
          <a:p>
            <a:pPr marL="0" indent="0">
              <a:buNone/>
            </a:pPr>
            <a:endParaRPr lang="ru-RU" dirty="0"/>
          </a:p>
        </p:txBody>
      </p:sp>
    </p:spTree>
    <p:extLst>
      <p:ext uri="{BB962C8B-B14F-4D97-AF65-F5344CB8AC3E}">
        <p14:creationId xmlns:p14="http://schemas.microsoft.com/office/powerpoint/2010/main" val="34492390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859"/>
            <a:ext cx="9144000" cy="67773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683568" y="692696"/>
            <a:ext cx="8229600" cy="1143000"/>
          </a:xfrm>
        </p:spPr>
        <p:txBody>
          <a:bodyPr>
            <a:normAutofit fontScale="90000"/>
          </a:bodyPr>
          <a:lstStyle/>
          <a:p>
            <a:r>
              <a:rPr lang="ru-RU" sz="2800" dirty="0" smtClean="0"/>
              <a:t>&lt;</a:t>
            </a:r>
            <a:r>
              <a:rPr lang="ru-RU" sz="2800" dirty="0" smtClean="0">
                <a:hlinkClick r:id="rId4"/>
              </a:rPr>
              <a:t>Письмо&gt;</a:t>
            </a:r>
            <a:r>
              <a:rPr lang="ru-RU" sz="2800" dirty="0" smtClean="0"/>
              <a:t> </a:t>
            </a:r>
            <a:r>
              <a:rPr lang="ru-RU" sz="2800" dirty="0" err="1" smtClean="0"/>
              <a:t>Минобрнауки</a:t>
            </a:r>
            <a:r>
              <a:rPr lang="ru-RU" sz="2800" dirty="0" smtClean="0"/>
              <a:t> России от 25.05.2015 N 08-761</a:t>
            </a:r>
            <a:br>
              <a:rPr lang="ru-RU" sz="2800" dirty="0" smtClean="0"/>
            </a:br>
            <a:r>
              <a:rPr lang="ru-RU" sz="2800" dirty="0" smtClean="0"/>
              <a:t>"Об изучении предметных областей: "Основы религиозных культур и светской этики" и "Основы духовно-нравственной культуры народов России"</a:t>
            </a:r>
            <a:br>
              <a:rPr lang="ru-RU" sz="2800" dirty="0" smtClean="0"/>
            </a:br>
            <a:endParaRPr lang="ru-RU" sz="2800" dirty="0"/>
          </a:p>
        </p:txBody>
      </p:sp>
      <p:sp>
        <p:nvSpPr>
          <p:cNvPr id="3" name="Объект 2"/>
          <p:cNvSpPr>
            <a:spLocks noGrp="1"/>
          </p:cNvSpPr>
          <p:nvPr>
            <p:ph idx="1"/>
          </p:nvPr>
        </p:nvSpPr>
        <p:spPr/>
        <p:txBody>
          <a:bodyPr>
            <a:normAutofit/>
          </a:bodyPr>
          <a:lstStyle/>
          <a:p>
            <a:pPr marL="0" indent="0">
              <a:buNone/>
            </a:pPr>
            <a:r>
              <a:rPr lang="ru-RU" dirty="0"/>
              <a:t> </a:t>
            </a:r>
          </a:p>
          <a:p>
            <a:pPr marL="0" indent="0">
              <a:buNone/>
            </a:pPr>
            <a:r>
              <a:rPr lang="ru-RU" b="1" dirty="0" err="1"/>
              <a:t>Минобрнауки</a:t>
            </a:r>
            <a:r>
              <a:rPr lang="ru-RU" b="1" dirty="0"/>
              <a:t> России разъяснило особенности обучения в школах основам религиозных культур и светской этики (ОРКСЭ), а также основам духовно-нравственной культуры народов России (ОДНКНР</a:t>
            </a:r>
            <a:r>
              <a:rPr lang="ru-RU" b="1" dirty="0" smtClean="0"/>
              <a:t>)</a:t>
            </a:r>
            <a:endParaRPr lang="ru-RU" dirty="0"/>
          </a:p>
        </p:txBody>
      </p:sp>
    </p:spTree>
    <p:extLst>
      <p:ext uri="{BB962C8B-B14F-4D97-AF65-F5344CB8AC3E}">
        <p14:creationId xmlns:p14="http://schemas.microsoft.com/office/powerpoint/2010/main" val="19870004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716000" cy="857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536450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487"/>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764704"/>
            <a:ext cx="8064896"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3081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Объект 1"/>
          <p:cNvGraphicFramePr>
            <a:graphicFrameLocks noChangeAspect="1"/>
          </p:cNvGraphicFramePr>
          <p:nvPr>
            <p:extLst>
              <p:ext uri="{D42A27DB-BD31-4B8C-83A1-F6EECF244321}">
                <p14:modId xmlns:p14="http://schemas.microsoft.com/office/powerpoint/2010/main" val="3192127071"/>
              </p:ext>
            </p:extLst>
          </p:nvPr>
        </p:nvGraphicFramePr>
        <p:xfrm>
          <a:off x="3135313" y="1397000"/>
          <a:ext cx="2871787" cy="4064000"/>
        </p:xfrm>
        <a:graphic>
          <a:graphicData uri="http://schemas.openxmlformats.org/presentationml/2006/ole">
            <mc:AlternateContent xmlns:mc="http://schemas.openxmlformats.org/markup-compatibility/2006">
              <mc:Choice xmlns:v="urn:schemas-microsoft-com:vml" Requires="v">
                <p:oleObj spid="_x0000_s2073" name="Acrobat Document" r:id="rId4" imgW="5667280" imgH="8020002" progId="AcroExch.Document.7">
                  <p:embed/>
                </p:oleObj>
              </mc:Choice>
              <mc:Fallback>
                <p:oleObj name="Acrobat Document" r:id="rId4" imgW="5667280" imgH="8020002" progId="AcroExch.Document.7">
                  <p:embed/>
                  <p:pic>
                    <p:nvPicPr>
                      <p:cNvPr id="0" name=""/>
                      <p:cNvPicPr/>
                      <p:nvPr/>
                    </p:nvPicPr>
                    <p:blipFill>
                      <a:blip r:embed="rId5"/>
                      <a:stretch>
                        <a:fillRect/>
                      </a:stretch>
                    </p:blipFill>
                    <p:spPr>
                      <a:xfrm>
                        <a:off x="3135313" y="1397000"/>
                        <a:ext cx="2871787" cy="4064000"/>
                      </a:xfrm>
                      <a:prstGeom prst="rect">
                        <a:avLst/>
                      </a:prstGeom>
                    </p:spPr>
                  </p:pic>
                </p:oleObj>
              </mc:Fallback>
            </mc:AlternateContent>
          </a:graphicData>
        </a:graphic>
      </p:graphicFrame>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3716000" cy="8572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571982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49" y="-90488"/>
            <a:ext cx="9264649" cy="694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Объект 3"/>
          <p:cNvGraphicFramePr>
            <a:graphicFrameLocks noChangeAspect="1"/>
          </p:cNvGraphicFramePr>
          <p:nvPr>
            <p:extLst>
              <p:ext uri="{D42A27DB-BD31-4B8C-83A1-F6EECF244321}">
                <p14:modId xmlns:p14="http://schemas.microsoft.com/office/powerpoint/2010/main" val="3410596515"/>
              </p:ext>
            </p:extLst>
          </p:nvPr>
        </p:nvGraphicFramePr>
        <p:xfrm>
          <a:off x="1907704" y="116632"/>
          <a:ext cx="5256584" cy="6741368"/>
        </p:xfrm>
        <a:graphic>
          <a:graphicData uri="http://schemas.openxmlformats.org/presentationml/2006/ole">
            <mc:AlternateContent xmlns:mc="http://schemas.openxmlformats.org/markup-compatibility/2006">
              <mc:Choice xmlns:v="urn:schemas-microsoft-com:vml" Requires="v">
                <p:oleObj spid="_x0000_s5146" name="Acrobat Document" r:id="rId5" imgW="5695569" imgH="7972425" progId="AcroExch.Document.7">
                  <p:embed/>
                </p:oleObj>
              </mc:Choice>
              <mc:Fallback>
                <p:oleObj name="Acrobat Document" r:id="rId5" imgW="5695569" imgH="7972425" progId="AcroExch.Document.7">
                  <p:embed/>
                  <p:pic>
                    <p:nvPicPr>
                      <p:cNvPr id="0" name=""/>
                      <p:cNvPicPr/>
                      <p:nvPr/>
                    </p:nvPicPr>
                    <p:blipFill>
                      <a:blip r:embed="rId6"/>
                      <a:stretch>
                        <a:fillRect/>
                      </a:stretch>
                    </p:blipFill>
                    <p:spPr>
                      <a:xfrm>
                        <a:off x="1907704" y="116632"/>
                        <a:ext cx="5256584" cy="6741368"/>
                      </a:xfrm>
                      <a:prstGeom prst="rect">
                        <a:avLst/>
                      </a:prstGeom>
                    </p:spPr>
                  </p:pic>
                </p:oleObj>
              </mc:Fallback>
            </mc:AlternateContent>
          </a:graphicData>
        </a:graphic>
      </p:graphicFrame>
    </p:spTree>
    <p:extLst>
      <p:ext uri="{BB962C8B-B14F-4D97-AF65-F5344CB8AC3E}">
        <p14:creationId xmlns:p14="http://schemas.microsoft.com/office/powerpoint/2010/main" val="29260663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nvPr>
        </p:nvGraphicFramePr>
        <p:xfrm>
          <a:off x="0" y="0"/>
          <a:ext cx="9144000" cy="59492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Скругленный прямоугольник 4"/>
          <p:cNvSpPr/>
          <p:nvPr/>
        </p:nvSpPr>
        <p:spPr>
          <a:xfrm>
            <a:off x="107950" y="6021388"/>
            <a:ext cx="8928100" cy="8366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ru-RU" b="1" dirty="0">
                <a:latin typeface="Times New Roman" pitchFamily="18" charset="0"/>
                <a:cs typeface="Times New Roman" pitchFamily="18" charset="0"/>
              </a:rPr>
              <a:t>Профессиональный стандарт Педагог (воспитатель, учитель). </a:t>
            </a:r>
          </a:p>
          <a:p>
            <a:pPr fontAlgn="auto">
              <a:spcBef>
                <a:spcPts val="0"/>
              </a:spcBef>
              <a:spcAft>
                <a:spcPts val="0"/>
              </a:spcAft>
              <a:defRPr/>
            </a:pPr>
            <a:r>
              <a:rPr lang="ru-RU" b="1" dirty="0">
                <a:latin typeface="Times New Roman" pitchFamily="18" charset="0"/>
                <a:cs typeface="Times New Roman" pitchFamily="18" charset="0"/>
              </a:rPr>
              <a:t>Приказ Минтруда России от 18 октября 2013 г. № 544 н</a:t>
            </a:r>
          </a:p>
          <a:p>
            <a:pPr algn="ctr" fontAlgn="auto">
              <a:spcBef>
                <a:spcPts val="0"/>
              </a:spcBef>
              <a:spcAft>
                <a:spcPts val="0"/>
              </a:spcAft>
              <a:defRPr/>
            </a:pPr>
            <a:endParaRPr lang="ru-RU" dirty="0"/>
          </a:p>
        </p:txBody>
      </p:sp>
      <p:sp>
        <p:nvSpPr>
          <p:cNvPr id="6" name="Стрелка вниз 5"/>
          <p:cNvSpPr/>
          <p:nvPr/>
        </p:nvSpPr>
        <p:spPr>
          <a:xfrm>
            <a:off x="8129588" y="5373688"/>
            <a:ext cx="827087" cy="1503362"/>
          </a:xfrm>
          <a:prstGeom prst="downArrow">
            <a:avLst/>
          </a:prstGeom>
          <a:gradFill>
            <a:gsLst>
              <a:gs pos="0">
                <a:srgbClr val="5E9EFF">
                  <a:lumMod val="13000"/>
                </a:srgbClr>
              </a:gs>
              <a:gs pos="53000">
                <a:srgbClr val="85C2FF"/>
              </a:gs>
              <a:gs pos="87000">
                <a:srgbClr val="C4D6EB"/>
              </a:gs>
              <a:gs pos="89000">
                <a:srgbClr val="FFEBFA"/>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 name="Прямоугольник 6"/>
          <p:cNvSpPr/>
          <p:nvPr/>
        </p:nvSpPr>
        <p:spPr>
          <a:xfrm>
            <a:off x="7058300" y="0"/>
            <a:ext cx="2085699" cy="46166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ru-RU" sz="2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5">
                      <a:satMod val="175000"/>
                      <a:alpha val="40000"/>
                    </a:schemeClr>
                  </a:glow>
                </a:effectLst>
              </a:rPr>
              <a:t>01.01.2014</a:t>
            </a:r>
          </a:p>
        </p:txBody>
      </p:sp>
      <p:sp>
        <p:nvSpPr>
          <p:cNvPr id="9" name="Прямоугольник 8"/>
          <p:cNvSpPr/>
          <p:nvPr/>
        </p:nvSpPr>
        <p:spPr>
          <a:xfrm>
            <a:off x="7104780" y="1196752"/>
            <a:ext cx="2034328" cy="46166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ru-RU" sz="2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5">
                      <a:satMod val="175000"/>
                      <a:alpha val="40000"/>
                    </a:schemeClr>
                  </a:glow>
                </a:effectLst>
              </a:rPr>
              <a:t>01.09.2009</a:t>
            </a:r>
          </a:p>
        </p:txBody>
      </p:sp>
      <p:sp>
        <p:nvSpPr>
          <p:cNvPr id="10" name="Прямоугольник 9"/>
          <p:cNvSpPr/>
          <p:nvPr/>
        </p:nvSpPr>
        <p:spPr>
          <a:xfrm>
            <a:off x="7153603" y="2420888"/>
            <a:ext cx="1996153" cy="46166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ru-RU" sz="2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5">
                      <a:satMod val="175000"/>
                      <a:alpha val="40000"/>
                    </a:schemeClr>
                  </a:glow>
                </a:effectLst>
              </a:rPr>
              <a:t>01.09.2015</a:t>
            </a:r>
          </a:p>
        </p:txBody>
      </p:sp>
      <p:sp>
        <p:nvSpPr>
          <p:cNvPr id="11" name="Прямоугольник 10"/>
          <p:cNvSpPr/>
          <p:nvPr/>
        </p:nvSpPr>
        <p:spPr>
          <a:xfrm>
            <a:off x="7109672" y="3645024"/>
            <a:ext cx="2034328" cy="46166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ru-RU" sz="2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5">
                      <a:satMod val="175000"/>
                      <a:alpha val="40000"/>
                    </a:schemeClr>
                  </a:glow>
                </a:effectLst>
              </a:rPr>
              <a:t>01.09.2020</a:t>
            </a:r>
          </a:p>
        </p:txBody>
      </p:sp>
      <p:sp>
        <p:nvSpPr>
          <p:cNvPr id="12" name="Прямоугольник 11"/>
          <p:cNvSpPr/>
          <p:nvPr/>
        </p:nvSpPr>
        <p:spPr>
          <a:xfrm>
            <a:off x="7153603" y="4797152"/>
            <a:ext cx="2034328" cy="646331"/>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ru-RU"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5">
                      <a:satMod val="175000"/>
                      <a:alpha val="40000"/>
                    </a:schemeClr>
                  </a:glow>
                </a:effectLst>
              </a:rPr>
              <a:t>по мере утверждения</a:t>
            </a:r>
          </a:p>
        </p:txBody>
      </p:sp>
      <p:sp>
        <p:nvSpPr>
          <p:cNvPr id="13" name="Прямоугольник 12"/>
          <p:cNvSpPr/>
          <p:nvPr/>
        </p:nvSpPr>
        <p:spPr>
          <a:xfrm>
            <a:off x="7164324" y="6021288"/>
            <a:ext cx="1985432" cy="46166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lgn="ctr" fontAlgn="auto">
              <a:spcBef>
                <a:spcPts val="0"/>
              </a:spcBef>
              <a:spcAft>
                <a:spcPts val="0"/>
              </a:spcAft>
              <a:defRPr/>
            </a:pPr>
            <a:r>
              <a:rPr lang="ru-RU" sz="2400" b="1" spc="30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5">
                      <a:satMod val="175000"/>
                      <a:alpha val="40000"/>
                    </a:schemeClr>
                  </a:glow>
                </a:effectLst>
              </a:rPr>
              <a:t>01.01.2015</a:t>
            </a:r>
            <a:endParaRPr lang="ru-RU" sz="24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228600">
                  <a:schemeClr val="accent5">
                    <a:satMod val="175000"/>
                    <a:alpha val="40000"/>
                  </a:schemeClr>
                </a:glow>
              </a:effectLst>
            </a:endParaRPr>
          </a:p>
        </p:txBody>
      </p:sp>
    </p:spTree>
    <p:extLst>
      <p:ext uri="{BB962C8B-B14F-4D97-AF65-F5344CB8AC3E}">
        <p14:creationId xmlns:p14="http://schemas.microsoft.com/office/powerpoint/2010/main" val="30118117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p:cNvSpPr>
            <a:spLocks noGrp="1"/>
          </p:cNvSpPr>
          <p:nvPr>
            <p:ph idx="1"/>
          </p:nvPr>
        </p:nvSpPr>
        <p:spPr>
          <a:xfrm>
            <a:off x="0" y="1412875"/>
            <a:ext cx="9144000" cy="5445125"/>
          </a:xfrm>
        </p:spPr>
        <p:txBody>
          <a:bodyPr/>
          <a:lstStyle/>
          <a:p>
            <a:pPr marL="533400" indent="-533400">
              <a:buFont typeface="Arial" charset="0"/>
              <a:buNone/>
            </a:pPr>
            <a:endParaRPr lang="ru-RU" altLang="ru-RU" sz="2000" b="1" smtClean="0">
              <a:latin typeface="Arial" charset="0"/>
            </a:endParaRPr>
          </a:p>
        </p:txBody>
      </p:sp>
      <p:pic>
        <p:nvPicPr>
          <p:cNvPr id="205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7638" y="4868863"/>
            <a:ext cx="2652712" cy="198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15363" name="AutoShape 17"/>
          <p:cNvSpPr>
            <a:spLocks noChangeArrowheads="1"/>
          </p:cNvSpPr>
          <p:nvPr/>
        </p:nvSpPr>
        <p:spPr bwMode="auto">
          <a:xfrm>
            <a:off x="0" y="0"/>
            <a:ext cx="9144000" cy="1260475"/>
          </a:xfrm>
          <a:prstGeom prst="roundRect">
            <a:avLst>
              <a:gd name="adj" fmla="val 125"/>
            </a:avLst>
          </a:prstGeom>
          <a:gradFill rotWithShape="0">
            <a:gsLst>
              <a:gs pos="0">
                <a:srgbClr val="800000"/>
              </a:gs>
              <a:gs pos="100000">
                <a:srgbClr val="FF0000"/>
              </a:gs>
            </a:gsLst>
            <a:lin ang="5400000" scaled="1"/>
          </a:gradFill>
          <a:ln w="9525">
            <a:solidFill>
              <a:srgbClr val="000000"/>
            </a:solidFill>
            <a:round/>
            <a:headEnd/>
            <a:tailEnd/>
          </a:ln>
        </p:spPr>
        <p:txBody>
          <a:bodyPr wrap="none" anchor="ctr"/>
          <a:lstStyle/>
          <a:p>
            <a:pPr algn="ctr">
              <a:defRPr/>
            </a:pPr>
            <a:r>
              <a:rPr lang="ru-RU" sz="2800" b="1" dirty="0">
                <a:solidFill>
                  <a:schemeClr val="bg1"/>
                </a:solidFill>
                <a:effectLst>
                  <a:outerShdw blurRad="38100" dist="38100" dir="2700000" algn="tl">
                    <a:srgbClr val="000000"/>
                  </a:outerShdw>
                </a:effectLst>
                <a:latin typeface="Times New Roman" pitchFamily="18" charset="0"/>
                <a:cs typeface="Times New Roman" pitchFamily="18" charset="0"/>
              </a:rPr>
              <a:t>Федеральный закон № 273-ФЗ</a:t>
            </a:r>
          </a:p>
          <a:p>
            <a:pPr algn="ctr">
              <a:defRPr/>
            </a:pPr>
            <a:r>
              <a:rPr lang="ru-RU" sz="2800" b="1" dirty="0">
                <a:solidFill>
                  <a:schemeClr val="bg1"/>
                </a:solidFill>
                <a:effectLst>
                  <a:outerShdw blurRad="38100" dist="38100" dir="2700000" algn="tl">
                    <a:srgbClr val="000000"/>
                  </a:outerShdw>
                </a:effectLst>
                <a:latin typeface="Times New Roman" pitchFamily="18" charset="0"/>
                <a:cs typeface="Times New Roman" pitchFamily="18" charset="0"/>
              </a:rPr>
              <a:t>Статьи 92, 93, 95, 96, 97</a:t>
            </a:r>
          </a:p>
        </p:txBody>
      </p:sp>
      <p:graphicFrame>
        <p:nvGraphicFramePr>
          <p:cNvPr id="2" name="Схема 1"/>
          <p:cNvGraphicFramePr/>
          <p:nvPr/>
        </p:nvGraphicFramePr>
        <p:xfrm>
          <a:off x="33928" y="1124744"/>
          <a:ext cx="6099011" cy="573325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05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0025" y="2924175"/>
            <a:ext cx="2593975"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Tree>
    <p:extLst>
      <p:ext uri="{BB962C8B-B14F-4D97-AF65-F5344CB8AC3E}">
        <p14:creationId xmlns:p14="http://schemas.microsoft.com/office/powerpoint/2010/main" val="567852544"/>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36513"/>
            <a:ext cx="9278938"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44624"/>
            <a:ext cx="8229600" cy="936104"/>
          </a:xfrm>
        </p:spPr>
        <p:txBody>
          <a:bodyPr>
            <a:noAutofit/>
          </a:bodyPr>
          <a:lstStyle/>
          <a:p>
            <a:r>
              <a:rPr lang="ru-RU" sz="2400" b="1" dirty="0" smtClean="0"/>
              <a:t>Приоритетные направления государственной политики в области развития образования определяются нормами</a:t>
            </a:r>
            <a:endParaRPr lang="ru-RU" sz="24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912310538"/>
              </p:ext>
            </p:extLst>
          </p:nvPr>
        </p:nvGraphicFramePr>
        <p:xfrm>
          <a:off x="539552" y="908719"/>
          <a:ext cx="8229600" cy="5919503"/>
        </p:xfrm>
        <a:graphic>
          <a:graphicData uri="http://schemas.openxmlformats.org/drawingml/2006/table">
            <a:tbl>
              <a:tblPr firstRow="1" bandRow="1">
                <a:tableStyleId>{5C22544A-7EE6-4342-B048-85BDC9FD1C3A}</a:tableStyleId>
              </a:tblPr>
              <a:tblGrid>
                <a:gridCol w="8229600"/>
              </a:tblGrid>
              <a:tr h="604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dirty="0" smtClean="0"/>
                        <a:t>Федерального </a:t>
                      </a:r>
                      <a:r>
                        <a:rPr lang="ru-RU" sz="1600" dirty="0" smtClean="0">
                          <a:hlinkClick r:id="rId4"/>
                        </a:rPr>
                        <a:t>закона</a:t>
                      </a:r>
                      <a:r>
                        <a:rPr lang="ru-RU" sz="1600" dirty="0" smtClean="0"/>
                        <a:t> "Об образовании в Российской Федерации"</a:t>
                      </a:r>
                    </a:p>
                    <a:p>
                      <a:endParaRPr lang="ru-RU" sz="1600" dirty="0"/>
                    </a:p>
                  </a:txBody>
                  <a:tcPr/>
                </a:tc>
              </a:tr>
              <a:tr h="8592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b="1" dirty="0" smtClean="0">
                          <a:hlinkClick r:id="rId5"/>
                        </a:rPr>
                        <a:t>Указа</a:t>
                      </a:r>
                      <a:r>
                        <a:rPr lang="ru-RU" sz="1600" b="1" dirty="0" smtClean="0"/>
                        <a:t> Президента Российской Федерации от 7 мая 2012 г. N 599 "О мерах по реализации государственной политики в области образования и науки", </a:t>
                      </a:r>
                    </a:p>
                    <a:p>
                      <a:endParaRPr lang="ru-RU" sz="1600" dirty="0"/>
                    </a:p>
                  </a:txBody>
                  <a:tcPr/>
                </a:tc>
              </a:tr>
              <a:tr h="11138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b="1" dirty="0" smtClean="0">
                          <a:hlinkClick r:id="rId6"/>
                        </a:rPr>
                        <a:t>Концепции</a:t>
                      </a:r>
                      <a:r>
                        <a:rPr lang="ru-RU" sz="1600" b="1" dirty="0" smtClean="0"/>
                        <a:t> долгосрочного социально-экономического развития Российской Федерации на период до 2020 года, утвержденной распоряжением Правительства Российской Федерации от 17 ноября 2008 г. N 1662-р, </a:t>
                      </a:r>
                    </a:p>
                    <a:p>
                      <a:endParaRPr lang="ru-RU" sz="1600" dirty="0"/>
                    </a:p>
                  </a:txBody>
                  <a:tcPr/>
                </a:tc>
              </a:tr>
              <a:tr h="11138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600" b="1" dirty="0" smtClean="0">
                          <a:solidFill>
                            <a:schemeClr val="tx1"/>
                          </a:solidFill>
                          <a:hlinkClick r:id="rId7"/>
                        </a:rPr>
                        <a:t>Основных направлений</a:t>
                      </a:r>
                      <a:r>
                        <a:rPr lang="ru-RU" sz="1600" b="1" dirty="0" smtClean="0">
                          <a:solidFill>
                            <a:schemeClr val="tx1"/>
                          </a:solidFill>
                        </a:rPr>
                        <a:t> </a:t>
                      </a:r>
                      <a:r>
                        <a:rPr lang="ru-RU" sz="1600" b="1" dirty="0" smtClean="0"/>
                        <a:t>деятельности Правительства Российской Федерации на период до 2018 года, утвержденных Председателем Правительства Российской Федерации Д.А. Медведевым 31 января 2013 г</a:t>
                      </a:r>
                    </a:p>
                    <a:p>
                      <a:endParaRPr lang="ru-RU" sz="1600" dirty="0"/>
                    </a:p>
                  </a:txBody>
                  <a:tcPr/>
                </a:tc>
              </a:tr>
              <a:tr h="859283">
                <a:tc>
                  <a:txBody>
                    <a:bodyPr/>
                    <a:lstStyle/>
                    <a:p>
                      <a:pPr lvl="0"/>
                      <a:r>
                        <a:rPr lang="ru-RU" sz="1600" b="1" dirty="0" smtClean="0"/>
                        <a:t>Концепция ФЕДЕРАЛЬНОЙ ЦЕЛЕВОЙ ПРОГРАММЫ РАЗВИТИЯ ОБРАЗОВАНИЯ НА 2016 - 2020 ГОДЫ</a:t>
                      </a:r>
                    </a:p>
                    <a:p>
                      <a:endParaRPr lang="ru-RU" sz="1600" dirty="0"/>
                    </a:p>
                  </a:txBody>
                  <a:tcPr/>
                </a:tc>
              </a:tr>
              <a:tr h="1368487">
                <a:tc>
                  <a:txBody>
                    <a:bodyPr/>
                    <a:lstStyle/>
                    <a:p>
                      <a:pPr lvl="0"/>
                      <a:r>
                        <a:rPr lang="ru-RU" sz="1600" b="1" dirty="0" smtClean="0"/>
                        <a:t>Распоряжение Правительства РФ от 29.05.2015 N 996-р</a:t>
                      </a:r>
                      <a:br>
                        <a:rPr lang="ru-RU" sz="1600" b="1" dirty="0" smtClean="0"/>
                      </a:br>
                      <a:r>
                        <a:rPr lang="ru-RU" sz="1600" b="1" dirty="0" smtClean="0"/>
                        <a:t>&lt;Об утверждении Стратегии развития воспитания в Российской Федерации на период до 2025 года</a:t>
                      </a:r>
                    </a:p>
                    <a:p>
                      <a:endParaRPr lang="ru-RU" sz="1600" dirty="0"/>
                    </a:p>
                  </a:txBody>
                  <a:tcPr/>
                </a:tc>
              </a:tr>
            </a:tbl>
          </a:graphicData>
        </a:graphic>
      </p:graphicFrame>
    </p:spTree>
    <p:extLst>
      <p:ext uri="{BB962C8B-B14F-4D97-AF65-F5344CB8AC3E}">
        <p14:creationId xmlns:p14="http://schemas.microsoft.com/office/powerpoint/2010/main" val="7085231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288"/>
            <a:ext cx="9275103"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Заголовок 1"/>
          <p:cNvSpPr txBox="1">
            <a:spLocks/>
          </p:cNvSpPr>
          <p:nvPr/>
        </p:nvSpPr>
        <p:spPr bwMode="auto">
          <a:xfrm>
            <a:off x="762000" y="0"/>
            <a:ext cx="80772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1" fontAlgn="base" latinLnBrk="0" hangingPunct="1">
              <a:spcBef>
                <a:spcPct val="0"/>
              </a:spcBef>
              <a:spcAft>
                <a:spcPct val="0"/>
              </a:spcAft>
              <a:defRPr kumimoji="0" lang="ru-RU" sz="4400" kern="12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Calibri" pitchFamily="34" charset="0"/>
              </a:defRPr>
            </a:lvl2pPr>
            <a:lvl3pPr algn="l" rtl="0" eaLnBrk="0" fontAlgn="base" hangingPunct="0">
              <a:spcBef>
                <a:spcPct val="0"/>
              </a:spcBef>
              <a:spcAft>
                <a:spcPct val="0"/>
              </a:spcAft>
              <a:defRPr sz="4400">
                <a:solidFill>
                  <a:schemeClr val="tx1"/>
                </a:solidFill>
                <a:latin typeface="Calibri" pitchFamily="34" charset="0"/>
              </a:defRPr>
            </a:lvl3pPr>
            <a:lvl4pPr algn="l" rtl="0" eaLnBrk="0" fontAlgn="base" hangingPunct="0">
              <a:spcBef>
                <a:spcPct val="0"/>
              </a:spcBef>
              <a:spcAft>
                <a:spcPct val="0"/>
              </a:spcAft>
              <a:defRPr sz="4400">
                <a:solidFill>
                  <a:schemeClr val="tx1"/>
                </a:solidFill>
                <a:latin typeface="Calibri" pitchFamily="34" charset="0"/>
              </a:defRPr>
            </a:lvl4pPr>
            <a:lvl5pPr algn="l" rtl="0" eaLnBrk="0" fontAlgn="base" hangingPunct="0">
              <a:spcBef>
                <a:spcPct val="0"/>
              </a:spcBef>
              <a:spcAft>
                <a:spcPct val="0"/>
              </a:spcAft>
              <a:defRPr sz="4400">
                <a:solidFill>
                  <a:schemeClr val="tx1"/>
                </a:solidFill>
                <a:latin typeface="Calibri" pitchFamily="34" charset="0"/>
              </a:defRPr>
            </a:lvl5pPr>
            <a:lvl6pPr marL="457200" algn="l" rtl="0" fontAlgn="base">
              <a:spcBef>
                <a:spcPct val="0"/>
              </a:spcBef>
              <a:spcAft>
                <a:spcPct val="0"/>
              </a:spcAft>
              <a:defRPr sz="4400">
                <a:solidFill>
                  <a:schemeClr val="tx1"/>
                </a:solidFill>
                <a:latin typeface="Calibri" pitchFamily="34" charset="0"/>
              </a:defRPr>
            </a:lvl6pPr>
            <a:lvl7pPr marL="914400" algn="l" rtl="0" fontAlgn="base">
              <a:spcBef>
                <a:spcPct val="0"/>
              </a:spcBef>
              <a:spcAft>
                <a:spcPct val="0"/>
              </a:spcAft>
              <a:defRPr sz="4400">
                <a:solidFill>
                  <a:schemeClr val="tx1"/>
                </a:solidFill>
                <a:latin typeface="Calibri" pitchFamily="34" charset="0"/>
              </a:defRPr>
            </a:lvl7pPr>
            <a:lvl8pPr marL="1371600" algn="l" rtl="0" fontAlgn="base">
              <a:spcBef>
                <a:spcPct val="0"/>
              </a:spcBef>
              <a:spcAft>
                <a:spcPct val="0"/>
              </a:spcAft>
              <a:defRPr sz="4400">
                <a:solidFill>
                  <a:schemeClr val="tx1"/>
                </a:solidFill>
                <a:latin typeface="Calibri" pitchFamily="34" charset="0"/>
              </a:defRPr>
            </a:lvl8pPr>
            <a:lvl9pPr marL="1828800" algn="l" rtl="0" fontAlgn="base">
              <a:spcBef>
                <a:spcPct val="0"/>
              </a:spcBef>
              <a:spcAft>
                <a:spcPct val="0"/>
              </a:spcAft>
              <a:defRPr sz="4400">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ru-RU" altLang="ru-RU" sz="2400" b="1" i="0" u="none" strike="noStrike" kern="1200" cap="none" spc="0" normalizeH="0" baseline="0" noProof="0" smtClean="0">
                <a:ln>
                  <a:noFill/>
                </a:ln>
                <a:solidFill>
                  <a:sysClr val="windowText" lastClr="000000"/>
                </a:solidFill>
                <a:effectLst/>
                <a:uLnTx/>
                <a:uFillTx/>
                <a:latin typeface="Calibri"/>
              </a:rPr>
              <a:t>Типовые нарушения при контроле качества образования</a:t>
            </a:r>
            <a:endParaRPr kumimoji="0" lang="ru-RU" altLang="ru-RU" sz="2400" b="1" i="0" u="none" strike="noStrike" kern="1200" cap="none" spc="0" normalizeH="0" baseline="0" noProof="0" dirty="0" smtClean="0">
              <a:ln>
                <a:noFill/>
              </a:ln>
              <a:solidFill>
                <a:sysClr val="windowText" lastClr="000000"/>
              </a:solidFill>
              <a:effectLst/>
              <a:uLnTx/>
              <a:uFillTx/>
              <a:latin typeface="Calibri"/>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768" y="777616"/>
            <a:ext cx="8180387" cy="561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35446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E:\август 2015\слайд цели до 201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6"/>
            <a:ext cx="9144000" cy="6858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3851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52388"/>
            <a:ext cx="9278938"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209550"/>
            <a:ext cx="4114800" cy="6437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61871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20" y="-9859"/>
            <a:ext cx="9361040" cy="6696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Autofit/>
          </a:bodyPr>
          <a:lstStyle/>
          <a:p>
            <a:r>
              <a:rPr lang="ru-RU" sz="2000" dirty="0"/>
              <a:t>Федеральный </a:t>
            </a:r>
            <a:r>
              <a:rPr lang="ru-RU" sz="2000" dirty="0">
                <a:hlinkClick r:id="rId4"/>
              </a:rPr>
              <a:t>закон</a:t>
            </a:r>
            <a:r>
              <a:rPr lang="ru-RU" sz="2000" dirty="0"/>
              <a:t> от 29.06.2015 N 198-ФЗ</a:t>
            </a:r>
            <a:br>
              <a:rPr lang="ru-RU" sz="2000" dirty="0"/>
            </a:br>
            <a:r>
              <a:rPr lang="ru-RU" sz="2000" dirty="0"/>
              <a:t>"О внесении изменений в статьи 29 и 65 Федерального закона "Об образовании в Российской Федерации"</a:t>
            </a:r>
            <a:br>
              <a:rPr lang="ru-RU" sz="2000" dirty="0"/>
            </a:br>
            <a:endParaRPr lang="ru-RU" sz="2000" dirty="0"/>
          </a:p>
        </p:txBody>
      </p:sp>
      <p:sp>
        <p:nvSpPr>
          <p:cNvPr id="3" name="Объект 2"/>
          <p:cNvSpPr>
            <a:spLocks noGrp="1"/>
          </p:cNvSpPr>
          <p:nvPr>
            <p:ph idx="1"/>
          </p:nvPr>
        </p:nvSpPr>
        <p:spPr/>
        <p:txBody>
          <a:bodyPr>
            <a:normAutofit fontScale="70000" lnSpcReduction="20000"/>
          </a:bodyPr>
          <a:lstStyle/>
          <a:p>
            <a:pPr marL="0" indent="0">
              <a:buNone/>
            </a:pPr>
            <a:r>
              <a:rPr lang="ru-RU" b="1" dirty="0"/>
              <a:t>Образовательные организации обязаны обеспечить открытость документа об установлении размера платы за услуги по присмотру и уходу за детьми</a:t>
            </a:r>
            <a:endParaRPr lang="ru-RU" dirty="0"/>
          </a:p>
          <a:p>
            <a:pPr marL="0" indent="0">
              <a:buNone/>
            </a:pPr>
            <a:r>
              <a:rPr lang="ru-RU" dirty="0"/>
              <a:t>Закон обязывает обеспечить открытость документа об установлении размера платы, взимаемой:</a:t>
            </a:r>
          </a:p>
          <a:p>
            <a:pPr marL="0" indent="0">
              <a:buNone/>
            </a:pPr>
            <a:r>
              <a:rPr lang="ru-RU" dirty="0"/>
              <a:t>за присмотр и уход за детьми в дошкольных учреждениях;</a:t>
            </a:r>
          </a:p>
          <a:p>
            <a:pPr marL="0" indent="0">
              <a:buNone/>
            </a:pPr>
            <a:r>
              <a:rPr lang="ru-RU" dirty="0"/>
              <a:t>за содержание детей в образовательной организации, если созданы условия для проживания обучающихся в интернате;</a:t>
            </a:r>
          </a:p>
          <a:p>
            <a:pPr marL="0" indent="0">
              <a:buNone/>
            </a:pPr>
            <a:r>
              <a:rPr lang="ru-RU" dirty="0"/>
              <a:t>за присмотр и уход за детьми в группах продленного дня.</a:t>
            </a:r>
          </a:p>
          <a:p>
            <a:pPr marL="0" indent="0">
              <a:buNone/>
            </a:pPr>
            <a:r>
              <a:rPr lang="ru-RU" dirty="0"/>
              <a:t>Размер платы в государственных и муниципальных образовательных организациях не может быть выше ее максимального размера, устанавливаемого нормативными правовыми актами субъекта РФ для каждого муниципального образования, а также в зависимости от условий присмотра и ухода за детьми</a:t>
            </a:r>
          </a:p>
        </p:txBody>
      </p:sp>
    </p:spTree>
    <p:extLst>
      <p:ext uri="{BB962C8B-B14F-4D97-AF65-F5344CB8AC3E}">
        <p14:creationId xmlns:p14="http://schemas.microsoft.com/office/powerpoint/2010/main" val="33763342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487"/>
            <a:ext cx="9252520" cy="693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Autofit/>
          </a:bodyPr>
          <a:lstStyle/>
          <a:p>
            <a:r>
              <a:rPr lang="ru-RU" sz="1400" b="1" dirty="0" smtClean="0"/>
              <a:t/>
            </a:r>
            <a:br>
              <a:rPr lang="ru-RU" sz="1400" b="1" dirty="0" smtClean="0"/>
            </a:br>
            <a:r>
              <a:rPr lang="ru-RU" sz="1400" b="1" dirty="0"/>
              <a:t/>
            </a:r>
            <a:br>
              <a:rPr lang="ru-RU" sz="1400" b="1" dirty="0"/>
            </a:br>
            <a:r>
              <a:rPr lang="ru-RU" sz="1400" b="1" dirty="0" smtClean="0"/>
              <a:t/>
            </a:r>
            <a:br>
              <a:rPr lang="ru-RU" sz="1400" b="1" dirty="0" smtClean="0"/>
            </a:br>
            <a:r>
              <a:rPr lang="ru-RU" sz="1400" b="1" dirty="0"/>
              <a:t/>
            </a:r>
            <a:br>
              <a:rPr lang="ru-RU" sz="1400" b="1" dirty="0"/>
            </a:br>
            <a:r>
              <a:rPr lang="ru-RU" sz="1400" b="1" dirty="0" smtClean="0"/>
              <a:t/>
            </a:r>
            <a:br>
              <a:rPr lang="ru-RU" sz="1400" b="1" dirty="0" smtClean="0"/>
            </a:br>
            <a:r>
              <a:rPr lang="ru-RU" sz="1400" b="1" dirty="0" smtClean="0"/>
              <a:t>МИНИСТЕРСТВО </a:t>
            </a:r>
            <a:r>
              <a:rPr lang="ru-RU" sz="1400" b="1" dirty="0"/>
              <a:t>ОБРАЗОВАНИЯ И НАУКИ РОССИЙСКОЙ ФЕДЕРАЦИИ</a:t>
            </a:r>
            <a:br>
              <a:rPr lang="ru-RU" sz="1400" b="1" dirty="0"/>
            </a:br>
            <a:r>
              <a:rPr lang="ru-RU" sz="1400" b="1" dirty="0" smtClean="0"/>
              <a:t>ПРИКАЗ</a:t>
            </a:r>
            <a:r>
              <a:rPr lang="ru-RU" sz="1400" b="1" dirty="0"/>
              <a:t/>
            </a:r>
            <a:br>
              <a:rPr lang="ru-RU" sz="1400" b="1" dirty="0"/>
            </a:br>
            <a:r>
              <a:rPr lang="ru-RU" sz="1400" b="1" dirty="0"/>
              <a:t>от 6 июля 2015 г. N </a:t>
            </a:r>
            <a:r>
              <a:rPr lang="ru-RU" sz="1400" b="1" dirty="0" smtClean="0"/>
              <a:t>667ОБ УТВЕРЖДЕНИИ ФОРМ СВЕДЕНИЙ</a:t>
            </a:r>
            <a:br>
              <a:rPr lang="ru-RU" sz="1400" b="1" dirty="0" smtClean="0"/>
            </a:br>
            <a:r>
              <a:rPr lang="ru-RU" sz="1400" b="1" dirty="0" smtClean="0"/>
              <a:t>О РЕАЛИЗАЦИИ ОБРАЗОВАТЕЛЬНЫХ ПРОГРАММ, ЗАЯВЛЕННЫХ</a:t>
            </a:r>
            <a:br>
              <a:rPr lang="ru-RU" sz="1400" b="1" dirty="0" smtClean="0"/>
            </a:br>
            <a:r>
              <a:rPr lang="ru-RU" sz="1400" b="1" dirty="0" smtClean="0"/>
              <a:t>ДЛЯ ГОСУДАРСТВЕННОЙ АККРЕДИТАЦИИ</a:t>
            </a:r>
            <a:br>
              <a:rPr lang="ru-RU" sz="1400" b="1" dirty="0" smtClean="0"/>
            </a:br>
            <a:r>
              <a:rPr lang="ru-RU" sz="1400" b="1" dirty="0" smtClean="0"/>
              <a:t>ОБРАЗОВАТЕЛЬНОЙ ДЕЯТЕЛЬНОСТИ</a:t>
            </a:r>
            <a:r>
              <a:rPr lang="ru-RU" sz="1800" b="1" dirty="0" smtClean="0"/>
              <a:t/>
            </a:r>
            <a:br>
              <a:rPr lang="ru-RU" sz="1800" b="1" dirty="0" smtClean="0"/>
            </a:br>
            <a:r>
              <a:rPr lang="ru-RU" sz="1800" dirty="0" smtClean="0"/>
              <a:t/>
            </a:r>
            <a:br>
              <a:rPr lang="ru-RU" sz="1800" dirty="0" smtClean="0"/>
            </a:br>
            <a:r>
              <a:rPr lang="ru-RU" sz="1800" b="1" dirty="0"/>
              <a:t/>
            </a:r>
            <a:br>
              <a:rPr lang="ru-RU" sz="1800" b="1" dirty="0"/>
            </a:br>
            <a:r>
              <a:rPr lang="ru-RU" sz="1800" b="1" dirty="0"/>
              <a:t/>
            </a:r>
            <a:br>
              <a:rPr lang="ru-RU" sz="1800" b="1" dirty="0"/>
            </a:br>
            <a:endParaRPr lang="ru-RU" sz="1800" dirty="0"/>
          </a:p>
        </p:txBody>
      </p:sp>
      <p:sp>
        <p:nvSpPr>
          <p:cNvPr id="3" name="Объект 2"/>
          <p:cNvSpPr>
            <a:spLocks noGrp="1"/>
          </p:cNvSpPr>
          <p:nvPr>
            <p:ph idx="1"/>
          </p:nvPr>
        </p:nvSpPr>
        <p:spPr>
          <a:xfrm>
            <a:off x="179512" y="2348880"/>
            <a:ext cx="8507288" cy="3777283"/>
          </a:xfrm>
        </p:spPr>
        <p:txBody>
          <a:bodyPr/>
          <a:lstStyle/>
          <a:p>
            <a:pPr marL="0" indent="0">
              <a:buNone/>
            </a:pPr>
            <a:endParaRPr lang="ru-RU" dirty="0"/>
          </a:p>
        </p:txBody>
      </p:sp>
      <p:graphicFrame>
        <p:nvGraphicFramePr>
          <p:cNvPr id="4" name="Таблица 3"/>
          <p:cNvGraphicFramePr>
            <a:graphicFrameLocks noGrp="1"/>
          </p:cNvGraphicFramePr>
          <p:nvPr/>
        </p:nvGraphicFramePr>
        <p:xfrm>
          <a:off x="1512252" y="2832957"/>
          <a:ext cx="6119495" cy="2060448"/>
        </p:xfrm>
        <a:graphic>
          <a:graphicData uri="http://schemas.openxmlformats.org/drawingml/2006/table">
            <a:tbl>
              <a:tblPr>
                <a:tableStyleId>{5C22544A-7EE6-4342-B048-85BDC9FD1C3A}</a:tableStyleId>
              </a:tblPr>
              <a:tblGrid>
                <a:gridCol w="4283710"/>
                <a:gridCol w="828040"/>
                <a:gridCol w="1007745"/>
              </a:tblGrid>
              <a:tr h="0">
                <a:tc>
                  <a:txBody>
                    <a:bodyPr/>
                    <a:lstStyle/>
                    <a:p>
                      <a:pPr algn="ctr">
                        <a:lnSpc>
                          <a:spcPct val="115000"/>
                        </a:lnSpc>
                        <a:spcAft>
                          <a:spcPts val="0"/>
                        </a:spcAft>
                      </a:pPr>
                      <a:r>
                        <a:rPr lang="ru-RU" sz="1100" dirty="0">
                          <a:effectLst/>
                        </a:rPr>
                        <a:t>Наименование индикатора</a:t>
                      </a:r>
                      <a:endParaRPr lang="ru-RU" sz="1100" dirty="0">
                        <a:effectLst/>
                        <a:latin typeface="Calibri"/>
                        <a:ea typeface="Times New Roman"/>
                        <a:cs typeface="Times New Roman"/>
                      </a:endParaRPr>
                    </a:p>
                  </a:txBody>
                  <a:tcPr marL="39370" marR="39370" marT="64770" marB="64770"/>
                </a:tc>
                <a:tc>
                  <a:txBody>
                    <a:bodyPr/>
                    <a:lstStyle/>
                    <a:p>
                      <a:pPr algn="ctr">
                        <a:lnSpc>
                          <a:spcPct val="115000"/>
                        </a:lnSpc>
                        <a:spcAft>
                          <a:spcPts val="0"/>
                        </a:spcAft>
                      </a:pPr>
                      <a:r>
                        <a:rPr lang="ru-RU" sz="1100">
                          <a:effectLst/>
                        </a:rPr>
                        <a:t>Единица измерения/значение</a:t>
                      </a:r>
                      <a:endParaRPr lang="ru-RU" sz="1100">
                        <a:effectLst/>
                        <a:latin typeface="Calibri"/>
                        <a:ea typeface="Times New Roman"/>
                        <a:cs typeface="Times New Roman"/>
                      </a:endParaRPr>
                    </a:p>
                  </a:txBody>
                  <a:tcPr marL="39370" marR="39370" marT="64770" marB="64770"/>
                </a:tc>
                <a:tc>
                  <a:txBody>
                    <a:bodyPr/>
                    <a:lstStyle/>
                    <a:p>
                      <a:pPr algn="ctr">
                        <a:lnSpc>
                          <a:spcPct val="115000"/>
                        </a:lnSpc>
                        <a:spcAft>
                          <a:spcPts val="0"/>
                        </a:spcAft>
                      </a:pPr>
                      <a:r>
                        <a:rPr lang="ru-RU" sz="1100">
                          <a:effectLst/>
                        </a:rPr>
                        <a:t>Значение сведений</a:t>
                      </a:r>
                      <a:endParaRPr lang="ru-RU" sz="1100">
                        <a:effectLst/>
                        <a:latin typeface="Calibri"/>
                        <a:ea typeface="Times New Roman"/>
                        <a:cs typeface="Times New Roman"/>
                      </a:endParaRPr>
                    </a:p>
                  </a:txBody>
                  <a:tcPr marL="39370" marR="39370" marT="64770" marB="64770"/>
                </a:tc>
              </a:tr>
              <a:tr h="0">
                <a:tc gridSpan="3">
                  <a:txBody>
                    <a:bodyPr/>
                    <a:lstStyle/>
                    <a:p>
                      <a:pPr algn="ctr">
                        <a:lnSpc>
                          <a:spcPct val="115000"/>
                        </a:lnSpc>
                        <a:spcAft>
                          <a:spcPts val="0"/>
                        </a:spcAft>
                      </a:pPr>
                      <a:r>
                        <a:rPr lang="ru-RU" sz="1100">
                          <a:effectLst/>
                        </a:rPr>
                        <a:t>1.1. Целевой раздел основной образовательной программы</a:t>
                      </a:r>
                      <a:endParaRPr lang="ru-RU" sz="1100">
                        <a:effectLst/>
                        <a:latin typeface="Calibri"/>
                        <a:ea typeface="Times New Roman"/>
                        <a:cs typeface="Times New Roman"/>
                      </a:endParaRPr>
                    </a:p>
                  </a:txBody>
                  <a:tcPr marL="39370" marR="39370" marT="64770" marB="64770"/>
                </a:tc>
                <a:tc hMerge="1">
                  <a:txBody>
                    <a:bodyPr/>
                    <a:lstStyle/>
                    <a:p>
                      <a:endParaRPr lang="ru-RU"/>
                    </a:p>
                  </a:txBody>
                  <a:tcPr/>
                </a:tc>
                <a:tc hMerge="1">
                  <a:txBody>
                    <a:bodyPr/>
                    <a:lstStyle/>
                    <a:p>
                      <a:endParaRPr lang="ru-RU"/>
                    </a:p>
                  </a:txBody>
                  <a:tcPr/>
                </a:tc>
              </a:tr>
              <a:tr h="0">
                <a:tc>
                  <a:txBody>
                    <a:bodyPr/>
                    <a:lstStyle/>
                    <a:p>
                      <a:pPr>
                        <a:lnSpc>
                          <a:spcPct val="115000"/>
                        </a:lnSpc>
                        <a:spcAft>
                          <a:spcPts val="0"/>
                        </a:spcAft>
                      </a:pPr>
                      <a:r>
                        <a:rPr lang="ru-RU" sz="1100">
                          <a:effectLst/>
                        </a:rPr>
                        <a:t>1.1.1. Соответствие пояснительной записки требованиям ФГОС</a:t>
                      </a:r>
                      <a:endParaRPr lang="ru-RU" sz="1100">
                        <a:effectLst/>
                        <a:latin typeface="Calibri"/>
                        <a:ea typeface="Times New Roman"/>
                        <a:cs typeface="Times New Roman"/>
                      </a:endParaRPr>
                    </a:p>
                  </a:txBody>
                  <a:tcPr marL="39370" marR="39370" marT="64770" marB="64770"/>
                </a:tc>
                <a:tc>
                  <a:txBody>
                    <a:bodyPr/>
                    <a:lstStyle/>
                    <a:p>
                      <a:pPr algn="ctr">
                        <a:lnSpc>
                          <a:spcPct val="115000"/>
                        </a:lnSpc>
                        <a:spcAft>
                          <a:spcPts val="0"/>
                        </a:spcAft>
                      </a:pPr>
                      <a:r>
                        <a:rPr lang="ru-RU" sz="1100">
                          <a:effectLst/>
                        </a:rPr>
                        <a:t>да/нет</a:t>
                      </a:r>
                      <a:endParaRPr lang="ru-RU" sz="1100">
                        <a:effectLst/>
                        <a:latin typeface="Calibri"/>
                        <a:ea typeface="Times New Roman"/>
                        <a:cs typeface="Times New Roman"/>
                      </a:endParaRPr>
                    </a:p>
                  </a:txBody>
                  <a:tcPr marL="39370" marR="39370" marT="64770" marB="64770"/>
                </a:tc>
                <a:tc>
                  <a:txBody>
                    <a:bodyPr/>
                    <a:lstStyle/>
                    <a:p>
                      <a:pPr>
                        <a:lnSpc>
                          <a:spcPct val="115000"/>
                        </a:lnSpc>
                        <a:spcAft>
                          <a:spcPts val="0"/>
                        </a:spcAft>
                      </a:pPr>
                      <a:r>
                        <a:rPr lang="ru-RU" sz="1100">
                          <a:effectLst/>
                        </a:rPr>
                        <a:t> </a:t>
                      </a:r>
                      <a:endParaRPr lang="ru-RU" sz="1100">
                        <a:effectLst/>
                        <a:latin typeface="Calibri"/>
                        <a:ea typeface="Times New Roman"/>
                        <a:cs typeface="Times New Roman"/>
                      </a:endParaRPr>
                    </a:p>
                  </a:txBody>
                  <a:tcPr marL="39370" marR="39370" marT="64770" marB="64770"/>
                </a:tc>
              </a:tr>
              <a:tr h="0">
                <a:tc>
                  <a:txBody>
                    <a:bodyPr/>
                    <a:lstStyle/>
                    <a:p>
                      <a:pPr>
                        <a:lnSpc>
                          <a:spcPct val="115000"/>
                        </a:lnSpc>
                        <a:spcAft>
                          <a:spcPts val="0"/>
                        </a:spcAft>
                      </a:pPr>
                      <a:r>
                        <a:rPr lang="ru-RU" sz="1100" dirty="0">
                          <a:effectLst/>
                        </a:rPr>
                        <a:t>1.1.2. Соответствие планируемых результатов освоения обучающимися основной образовательной программы требованиям ФГОС</a:t>
                      </a:r>
                      <a:endParaRPr lang="ru-RU" sz="1100" dirty="0">
                        <a:effectLst/>
                        <a:latin typeface="Calibri"/>
                        <a:ea typeface="Times New Roman"/>
                        <a:cs typeface="Times New Roman"/>
                      </a:endParaRPr>
                    </a:p>
                  </a:txBody>
                  <a:tcPr marL="39370" marR="39370" marT="64770" marB="64770"/>
                </a:tc>
                <a:tc>
                  <a:txBody>
                    <a:bodyPr/>
                    <a:lstStyle/>
                    <a:p>
                      <a:pPr algn="ctr">
                        <a:lnSpc>
                          <a:spcPct val="115000"/>
                        </a:lnSpc>
                        <a:spcAft>
                          <a:spcPts val="0"/>
                        </a:spcAft>
                      </a:pPr>
                      <a:r>
                        <a:rPr lang="ru-RU" sz="1100">
                          <a:effectLst/>
                        </a:rPr>
                        <a:t>да/нет</a:t>
                      </a:r>
                      <a:endParaRPr lang="ru-RU" sz="1100">
                        <a:effectLst/>
                        <a:latin typeface="Calibri"/>
                        <a:ea typeface="Times New Roman"/>
                        <a:cs typeface="Times New Roman"/>
                      </a:endParaRPr>
                    </a:p>
                  </a:txBody>
                  <a:tcPr marL="39370" marR="39370" marT="64770" marB="64770"/>
                </a:tc>
                <a:tc>
                  <a:txBody>
                    <a:bodyPr/>
                    <a:lstStyle/>
                    <a:p>
                      <a:pPr>
                        <a:lnSpc>
                          <a:spcPct val="115000"/>
                        </a:lnSpc>
                        <a:spcAft>
                          <a:spcPts val="0"/>
                        </a:spcAft>
                      </a:pPr>
                      <a:r>
                        <a:rPr lang="ru-RU" sz="1100" dirty="0">
                          <a:effectLst/>
                        </a:rPr>
                        <a:t> </a:t>
                      </a:r>
                      <a:endParaRPr lang="ru-RU" sz="1100" dirty="0">
                        <a:effectLst/>
                        <a:latin typeface="Calibri"/>
                        <a:ea typeface="Times New Roman"/>
                        <a:cs typeface="Times New Roman"/>
                      </a:endParaRPr>
                    </a:p>
                  </a:txBody>
                  <a:tcPr marL="39370" marR="39370" marT="64770" marB="64770"/>
                </a:tc>
              </a:tr>
            </a:tbl>
          </a:graphicData>
        </a:graphic>
      </p:graphicFrame>
      <p:sp>
        <p:nvSpPr>
          <p:cNvPr id="5" name="Rectangle 1"/>
          <p:cNvSpPr>
            <a:spLocks noChangeArrowheads="1"/>
          </p:cNvSpPr>
          <p:nvPr/>
        </p:nvSpPr>
        <p:spPr bwMode="auto">
          <a:xfrm>
            <a:off x="-108520" y="1728972"/>
            <a:ext cx="10333360"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Сведения о реализации основной общеобразовательной</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программы, заявленной для государственной аккредитации</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образовательной деятельности </a:t>
            </a:r>
            <a:r>
              <a:rPr kumimoji="0" lang="ru-RU" altLang="ru-RU" sz="1600" b="1" i="0" u="none" strike="noStrike" cap="none" normalizeH="0" baseline="0" dirty="0" smtClean="0">
                <a:ln>
                  <a:noFill/>
                </a:ln>
                <a:solidFill>
                  <a:srgbClr val="0000FF"/>
                </a:solidFill>
                <a:effectLst/>
                <a:latin typeface="Courier New" pitchFamily="49" charset="0"/>
                <a:ea typeface="Times New Roman" pitchFamily="18" charset="0"/>
                <a:cs typeface="Courier New" pitchFamily="49" charset="0"/>
                <a:hlinkClick r:id="rId4"/>
              </a:rPr>
              <a:t>&lt;1&gt;</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___________________________________________________________________________</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(наименование основной общеобразовательной программы</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(далее - основная образовательная программа)</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___________________________________________________________________________</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(полное наименование организации, осуществляющей образовательную</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деятельность/фамилия, имя, отчество (при наличии)</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индивидуального предпринимателя)</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___________________________________________________________________________</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(полное наименование филиала организации, осуществляющей</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образовательную деятельность)</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Основная образовательная программа реализуется совместно __________________</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(да/нет)</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________________________________ с ________________________________________</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                                   (полное наименование юридического лица)</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Раздел  1. Сведения о соответствии структуры и содержания разделов основной</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образовательной   программы   требованиям   федерального   государственного</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600" b="1" i="0" u="none" strike="noStrike" cap="none" normalizeH="0" baseline="0" dirty="0" smtClean="0">
                <a:ln>
                  <a:noFill/>
                </a:ln>
                <a:solidFill>
                  <a:schemeClr val="tx1"/>
                </a:solidFill>
                <a:effectLst/>
                <a:latin typeface="Courier New" pitchFamily="49" charset="0"/>
                <a:ea typeface="Times New Roman" pitchFamily="18" charset="0"/>
                <a:cs typeface="Courier New" pitchFamily="49" charset="0"/>
              </a:rPr>
              <a:t>образовательного стандарта (далее - ФГОС)</a:t>
            </a:r>
            <a:endParaRPr kumimoji="0" lang="ru-RU" alt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6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723369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99392"/>
            <a:ext cx="9155873" cy="6866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395536" y="404664"/>
            <a:ext cx="8229600" cy="1719064"/>
          </a:xfrm>
        </p:spPr>
        <p:txBody>
          <a:bodyPr>
            <a:noAutofit/>
          </a:bodyPr>
          <a:lstStyle/>
          <a:p>
            <a:r>
              <a:rPr lang="ru-RU" sz="2000" dirty="0">
                <a:hlinkClick r:id="rId4"/>
              </a:rPr>
              <a:t>Приказ</a:t>
            </a:r>
            <a:r>
              <a:rPr lang="ru-RU" sz="2000" dirty="0"/>
              <a:t> </a:t>
            </a:r>
            <a:r>
              <a:rPr lang="ru-RU" sz="2000" dirty="0" err="1"/>
              <a:t>Минобрнауки</a:t>
            </a:r>
            <a:r>
              <a:rPr lang="ru-RU" sz="2000" dirty="0"/>
              <a:t> России от 07.07.2015 N 692</a:t>
            </a:r>
            <a:br>
              <a:rPr lang="ru-RU" sz="2000" dirty="0"/>
            </a:br>
            <a:r>
              <a:rPr lang="ru-RU" sz="2000" dirty="0"/>
              <a:t>"О внесении изменений в Порядок проведения государственной итоговой аттестации по образовательным программам основного общего образования, утвержденный приказом Министерства образования и науки Российской Федерации от 25 декабря 2013 г. N 1394"</a:t>
            </a:r>
            <a:br>
              <a:rPr lang="ru-RU" sz="2000" dirty="0"/>
            </a:br>
            <a:endParaRPr lang="ru-RU" sz="2000" dirty="0"/>
          </a:p>
        </p:txBody>
      </p:sp>
      <p:sp>
        <p:nvSpPr>
          <p:cNvPr id="3" name="Объект 2"/>
          <p:cNvSpPr>
            <a:spLocks noGrp="1"/>
          </p:cNvSpPr>
          <p:nvPr>
            <p:ph idx="1"/>
          </p:nvPr>
        </p:nvSpPr>
        <p:spPr>
          <a:xfrm>
            <a:off x="457200" y="1916832"/>
            <a:ext cx="8229600" cy="4824536"/>
          </a:xfrm>
        </p:spPr>
        <p:txBody>
          <a:bodyPr>
            <a:noAutofit/>
          </a:bodyPr>
          <a:lstStyle/>
          <a:p>
            <a:r>
              <a:rPr lang="ru-RU" sz="2000" b="1" dirty="0"/>
              <a:t>С 1 сентября 2015 года число обязательных предметов на государственной итоговой аттестации по программам основного общего образования увеличится с двух до четырех</a:t>
            </a:r>
            <a:endParaRPr lang="ru-RU" sz="2000" dirty="0"/>
          </a:p>
          <a:p>
            <a:pPr marL="0" indent="0">
              <a:buNone/>
            </a:pPr>
            <a:r>
              <a:rPr lang="ru-RU" sz="2000" dirty="0"/>
              <a:t>В настоящее время школьники на ГИА после 9 класса сдают два обязательных предмета: русский язык и математику. Кроме этого, они по желанию могут выбрать два дополнительных предмета из следующего списка: литература, физика, химия, биология, география, история, обществознание, иностранные языки, информатика и информационно-коммуникационные технологии (ИКТ</a:t>
            </a:r>
            <a:r>
              <a:rPr lang="ru-RU" sz="2000" dirty="0" smtClean="0"/>
              <a:t>).</a:t>
            </a:r>
            <a:endParaRPr lang="ru-RU" sz="2000" dirty="0"/>
          </a:p>
        </p:txBody>
      </p:sp>
    </p:spTree>
    <p:extLst>
      <p:ext uri="{BB962C8B-B14F-4D97-AF65-F5344CB8AC3E}">
        <p14:creationId xmlns:p14="http://schemas.microsoft.com/office/powerpoint/2010/main" val="41883090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90487"/>
            <a:ext cx="9252520" cy="6939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fontScale="90000"/>
          </a:bodyPr>
          <a:lstStyle/>
          <a:p>
            <a:r>
              <a:rPr lang="ru-RU" sz="2000" dirty="0" smtClean="0">
                <a:hlinkClick r:id="rId4"/>
              </a:rPr>
              <a:t/>
            </a:r>
            <a:br>
              <a:rPr lang="ru-RU" sz="2000" dirty="0" smtClean="0">
                <a:hlinkClick r:id="rId4"/>
              </a:rPr>
            </a:br>
            <a:r>
              <a:rPr lang="ru-RU" sz="2000" dirty="0">
                <a:hlinkClick r:id="rId4"/>
              </a:rPr>
              <a:t/>
            </a:r>
            <a:br>
              <a:rPr lang="ru-RU" sz="2000" dirty="0">
                <a:hlinkClick r:id="rId4"/>
              </a:rPr>
            </a:br>
            <a:r>
              <a:rPr lang="ru-RU" sz="2000" dirty="0" smtClean="0">
                <a:hlinkClick r:id="rId4"/>
              </a:rPr>
              <a:t/>
            </a:r>
            <a:br>
              <a:rPr lang="ru-RU" sz="2000" dirty="0" smtClean="0">
                <a:hlinkClick r:id="rId4"/>
              </a:rPr>
            </a:br>
            <a:r>
              <a:rPr lang="ru-RU" sz="2000" dirty="0" smtClean="0">
                <a:hlinkClick r:id="rId4"/>
              </a:rPr>
              <a:t>Постановление</a:t>
            </a:r>
            <a:r>
              <a:rPr lang="ru-RU" sz="2000" dirty="0" smtClean="0"/>
              <a:t> </a:t>
            </a:r>
            <a:br>
              <a:rPr lang="ru-RU" sz="2000" dirty="0" smtClean="0"/>
            </a:br>
            <a:r>
              <a:rPr lang="ru-RU" sz="2000" dirty="0" smtClean="0"/>
              <a:t>Главного государственного санитарного врача РФ от 20.07.2015 N 28</a:t>
            </a:r>
            <a:br>
              <a:rPr lang="ru-RU" sz="2000" dirty="0" smtClean="0"/>
            </a:br>
            <a:r>
              <a:rPr lang="ru-RU" sz="2000" dirty="0" smtClean="0"/>
              <a:t>"О внесении изменений в СанПиН 2.4.1.3049-13 "Санитарно-эпидемиологические требования к устройству, содержанию и организации режима работы дошкольных образовательных организаций"</a:t>
            </a:r>
            <a:br>
              <a:rPr lang="ru-RU" sz="2000" dirty="0" smtClean="0"/>
            </a:br>
            <a:r>
              <a:rPr lang="ru-RU" sz="2000" dirty="0" smtClean="0"/>
              <a:t>Зарегистрировано в Минюсте России 03.08.2015 N 38312.</a:t>
            </a:r>
            <a:br>
              <a:rPr lang="ru-RU" sz="2000" dirty="0" smtClean="0"/>
            </a:br>
            <a:endParaRPr lang="ru-RU" sz="2000" dirty="0"/>
          </a:p>
        </p:txBody>
      </p:sp>
      <p:sp>
        <p:nvSpPr>
          <p:cNvPr id="3" name="Объект 2"/>
          <p:cNvSpPr>
            <a:spLocks noGrp="1"/>
          </p:cNvSpPr>
          <p:nvPr>
            <p:ph idx="1"/>
          </p:nvPr>
        </p:nvSpPr>
        <p:spPr>
          <a:xfrm>
            <a:off x="457200" y="2132856"/>
            <a:ext cx="8229600" cy="3993307"/>
          </a:xfrm>
        </p:spPr>
        <p:txBody>
          <a:bodyPr>
            <a:normAutofit fontScale="70000" lnSpcReduction="20000"/>
          </a:bodyPr>
          <a:lstStyle/>
          <a:p>
            <a:endParaRPr lang="ru-RU" dirty="0" smtClean="0"/>
          </a:p>
          <a:p>
            <a:r>
              <a:rPr lang="ru-RU" b="1" dirty="0" smtClean="0"/>
              <a:t>Санитарно-эпидемиологические </a:t>
            </a:r>
            <a:r>
              <a:rPr lang="ru-RU" b="1" dirty="0"/>
              <a:t>требования к дошкольным образовательным организациям приведены в соответствие с Решением Верховного Суда РФ</a:t>
            </a:r>
            <a:endParaRPr lang="ru-RU" dirty="0"/>
          </a:p>
          <a:p>
            <a:r>
              <a:rPr lang="ru-RU" dirty="0"/>
              <a:t>Решением Верховного Суда РФ от 04.04.2014 N АКПИ14-281 был признан недействующим пункт 1.9 </a:t>
            </a:r>
            <a:r>
              <a:rPr lang="ru-RU" dirty="0" err="1"/>
              <a:t>СанПин</a:t>
            </a:r>
            <a:r>
              <a:rPr lang="ru-RU" dirty="0"/>
              <a:t> 2.4.1.3049-13 "Санитарно-эпидемиологические требования к устройству, содержанию и организации режима работы дошкольных образовательных организаций", утвержденных Постановлением Главного государственного санитарного врача РФ от 15.05.2013 N 26, </a:t>
            </a:r>
            <a:r>
              <a:rPr lang="ru-RU" b="1" dirty="0"/>
              <a:t>в части, определяющей установленные в этом пункте нормативы исходя из площади (групповой) игровой комнаты на одного ребенка, фактически находящегося в группе.</a:t>
            </a:r>
          </a:p>
          <a:p>
            <a:endParaRPr lang="ru-RU" dirty="0"/>
          </a:p>
        </p:txBody>
      </p:sp>
    </p:spTree>
    <p:extLst>
      <p:ext uri="{BB962C8B-B14F-4D97-AF65-F5344CB8AC3E}">
        <p14:creationId xmlns:p14="http://schemas.microsoft.com/office/powerpoint/2010/main" val="8870590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023350" cy="6686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274638"/>
            <a:ext cx="8229600" cy="3010346"/>
          </a:xfrm>
        </p:spPr>
        <p:txBody>
          <a:bodyPr>
            <a:normAutofit fontScale="90000"/>
          </a:bodyPr>
          <a:lstStyle/>
          <a:p>
            <a:r>
              <a:rPr lang="ru-RU" sz="2200" b="1" dirty="0" smtClean="0">
                <a:hlinkClick r:id="rId4"/>
              </a:rPr>
              <a:t>Постановление</a:t>
            </a:r>
            <a:r>
              <a:rPr lang="ru-RU" sz="2200" b="1" dirty="0" smtClean="0"/>
              <a:t> Главного государственного санитарного врача РФ от 10.07.2015 N 26</a:t>
            </a:r>
            <a:br>
              <a:rPr lang="ru-RU" sz="2200" b="1" dirty="0" smtClean="0"/>
            </a:br>
            <a:r>
              <a:rPr lang="ru-RU" sz="2200" b="1" dirty="0" smtClean="0"/>
              <a:t>"Об утверждении СанПиН 2.4.2.3286-15 "Санитарно-эпидемиологические требования к условиям и организации обучения и воспитания в организациях, осуществляющих образовательную деятельность по адаптированным основным общеобразовательным программам для обучающихся с ограниченными возможностями здоровья"</a:t>
            </a:r>
            <a:br>
              <a:rPr lang="ru-RU" sz="2200" b="1" dirty="0" smtClean="0"/>
            </a:br>
            <a:endParaRPr lang="ru-RU" sz="2200" b="1" dirty="0"/>
          </a:p>
        </p:txBody>
      </p:sp>
      <p:sp>
        <p:nvSpPr>
          <p:cNvPr id="3" name="Объект 2"/>
          <p:cNvSpPr>
            <a:spLocks noGrp="1"/>
          </p:cNvSpPr>
          <p:nvPr>
            <p:ph idx="1"/>
          </p:nvPr>
        </p:nvSpPr>
        <p:spPr>
          <a:xfrm>
            <a:off x="457200" y="2996952"/>
            <a:ext cx="8229600" cy="3129211"/>
          </a:xfrm>
        </p:spPr>
        <p:txBody>
          <a:bodyPr>
            <a:normAutofit fontScale="92500"/>
          </a:bodyPr>
          <a:lstStyle/>
          <a:p>
            <a:pPr marL="0" indent="0">
              <a:buNone/>
            </a:pPr>
            <a:r>
              <a:rPr lang="ru-RU" dirty="0"/>
              <a:t> </a:t>
            </a:r>
          </a:p>
          <a:p>
            <a:pPr marL="0" indent="0" algn="ctr">
              <a:buNone/>
            </a:pPr>
            <a:r>
              <a:rPr lang="ru-RU" sz="2800" b="1" dirty="0"/>
              <a:t>Утверждены санитарно-эпидемиологические правила и нормативы, направленные на охрану здоровья </a:t>
            </a:r>
            <a:r>
              <a:rPr lang="ru-RU" b="1" dirty="0"/>
              <a:t>детей с ограниченными возможностями здоровья в период их пребывания в образовательных организациях</a:t>
            </a:r>
            <a:endParaRPr lang="ru-RU" dirty="0"/>
          </a:p>
          <a:p>
            <a:endParaRPr lang="ru-RU" dirty="0"/>
          </a:p>
        </p:txBody>
      </p:sp>
    </p:spTree>
    <p:extLst>
      <p:ext uri="{BB962C8B-B14F-4D97-AF65-F5344CB8AC3E}">
        <p14:creationId xmlns:p14="http://schemas.microsoft.com/office/powerpoint/2010/main" val="245912612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671</TotalTime>
  <Words>1487</Words>
  <Application>Microsoft Office PowerPoint</Application>
  <PresentationFormat>Экран (4:3)</PresentationFormat>
  <Paragraphs>137</Paragraphs>
  <Slides>20</Slides>
  <Notes>20</Notes>
  <HiddenSlides>0</HiddenSlides>
  <MMClips>0</MMClips>
  <ScaleCrop>false</ScaleCrop>
  <HeadingPairs>
    <vt:vector size="8" baseType="variant">
      <vt:variant>
        <vt:lpstr>Использованные шрифты</vt:lpstr>
      </vt:variant>
      <vt:variant>
        <vt:i4>5</vt:i4>
      </vt:variant>
      <vt:variant>
        <vt:lpstr>Тема</vt:lpstr>
      </vt:variant>
      <vt:variant>
        <vt:i4>1</vt:i4>
      </vt:variant>
      <vt:variant>
        <vt:lpstr>Внедренные серверы OLE</vt:lpstr>
      </vt:variant>
      <vt:variant>
        <vt:i4>1</vt:i4>
      </vt:variant>
      <vt:variant>
        <vt:lpstr>Заголовки слайдов</vt:lpstr>
      </vt:variant>
      <vt:variant>
        <vt:i4>20</vt:i4>
      </vt:variant>
    </vt:vector>
  </HeadingPairs>
  <TitlesOfParts>
    <vt:vector size="27" baseType="lpstr">
      <vt:lpstr>Arial</vt:lpstr>
      <vt:lpstr>Arial Narrow</vt:lpstr>
      <vt:lpstr>Calibri</vt:lpstr>
      <vt:lpstr>Courier New</vt:lpstr>
      <vt:lpstr>Times New Roman</vt:lpstr>
      <vt:lpstr>Тема Office</vt:lpstr>
      <vt:lpstr>Acrobat Document</vt:lpstr>
      <vt:lpstr>«Об актуальных проблемах и приоритетных направлениях развития образования на современном этапе реализации государственной политики в сфере образования в условиях обновляющегося законодательства» </vt:lpstr>
      <vt:lpstr>Приоритетные направления государственной политики в области развития образования определяются нормами</vt:lpstr>
      <vt:lpstr>Презентация PowerPoint</vt:lpstr>
      <vt:lpstr>Презентация PowerPoint</vt:lpstr>
      <vt:lpstr>Федеральный закон от 29.06.2015 N 198-ФЗ "О внесении изменений в статьи 29 и 65 Федерального закона "Об образовании в Российской Федерации" </vt:lpstr>
      <vt:lpstr>     МИНИСТЕРСТВО ОБРАЗОВАНИЯ И НАУКИ РОССИЙСКОЙ ФЕДЕРАЦИИ ПРИКАЗ от 6 июля 2015 г. N 667ОБ УТВЕРЖДЕНИИ ФОРМ СВЕДЕНИЙ О РЕАЛИЗАЦИИ ОБРАЗОВАТЕЛЬНЫХ ПРОГРАММ, ЗАЯВЛЕННЫХ ДЛЯ ГОСУДАРСТВЕННОЙ АККРЕДИТАЦИИ ОБРАЗОВАТЕЛЬНОЙ ДЕЯТЕЛЬНОСТИ    </vt:lpstr>
      <vt:lpstr>Приказ Минобрнауки России от 07.07.2015 N 692 "О внесении изменений в Порядок проведения государственной итоговой аттестации по образовательным программам основного общего образования, утвержденный приказом Министерства образования и науки Российской Федерации от 25 декабря 2013 г. N 1394" </vt:lpstr>
      <vt:lpstr>   Постановление  Главного государственного санитарного врача РФ от 20.07.2015 N 28 "О внесении изменений в СанПиН 2.4.1.3049-13 "Санитарно-эпидемиологические требования к устройству, содержанию и организации режима работы дошкольных образовательных организаций" Зарегистрировано в Минюсте России 03.08.2015 N 38312. </vt:lpstr>
      <vt:lpstr>Постановление Главного государственного санитарного врача РФ от 10.07.2015 N 26 "Об утверждении СанПиН 2.4.2.3286-15 "Санитарно-эпидемиологические требования к условиям и организации обучения и воспитания в организациях, осуществляющих образовательную деятельность по адаптированным основным общеобразовательным программам для обучающихся с ограниченными возможностями здоровья" </vt:lpstr>
      <vt:lpstr>МИНИСТЕРСТВО ОБРАЗОВАНИЯ И НАУКИ РОССИЙСКОЙ ФЕДЕРАЦИИ ПРИКАЗ от 17 марта 2015 г. N 244  ОБ УТВЕРЖДЕНИИ АДМИНИСТРАТИВНОГО РЕГЛАМЕНТА ПРЕДОСТАВЛЕНИЯ ОРГАНАМИ ГОСУДАРСТВЕННОЙ ВЛАСТИ СУБЪЕКТОВ РОССИЙСКОЙ ФЕДЕРАЦИИ, ОСУЩЕСТВЛЯЮЩИМИ ПЕРЕДАННЫЕ ПОЛНОМОЧИЯ РОССИЙСКОЙ ФЕДЕРАЦИИ В СФЕРЕ ОБРАЗОВАНИЯ, ГОСУДАРСТВЕННОЙ УСЛУГИ ПО ЛИЦЕНЗИРОВАНИЮ ОБРАЗОВАТЕЛЬНОЙ ДЕЯТЕЛЬНОСТИ</vt:lpstr>
      <vt:lpstr>Приказ Минобрнауки России от 30.08.2013 N 1015                      (ред. от 17.07.2015)  "Об утверждении Порядка организации и осуществления образовательной деятельности по основным общеобразовательным программам - образовательным программам начального общего, основного общего и среднего общего образования" </vt:lpstr>
      <vt:lpstr>МИНИСТЕРСТВО ОБРАЗОВАНИЯ И НАУКИ РОССИЙСКОЙ ФЕДЕРАЦИИ   ПИСЬМО от 18 июня 2015 г. N НТ-670/08</vt:lpstr>
      <vt:lpstr>&lt;Письмо&gt; Минобрнауки России от 25.05.2015 N 08-761 "Об изучении предметных областей: "Основы религиозных культур и светской этики" и "Основы духовно-нравственной культуры народов России"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Пользователь</cp:lastModifiedBy>
  <cp:revision>60</cp:revision>
  <dcterms:created xsi:type="dcterms:W3CDTF">2015-08-24T11:28:40Z</dcterms:created>
  <dcterms:modified xsi:type="dcterms:W3CDTF">2015-08-31T07:22:28Z</dcterms:modified>
</cp:coreProperties>
</file>